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0" r:id="rId6"/>
    <p:sldId id="261" r:id="rId7"/>
    <p:sldId id="262" r:id="rId8"/>
    <p:sldId id="263" r:id="rId9"/>
    <p:sldId id="265" r:id="rId10"/>
    <p:sldId id="266" r:id="rId11"/>
    <p:sldId id="267" r:id="rId12"/>
    <p:sldId id="264" r:id="rId13"/>
    <p:sldId id="269" r:id="rId14"/>
    <p:sldId id="271" r:id="rId15"/>
    <p:sldId id="259" r:id="rId16"/>
    <p:sldId id="272" r:id="rId17"/>
    <p:sldId id="273" r:id="rId18"/>
    <p:sldId id="274" r:id="rId19"/>
    <p:sldId id="275" r:id="rId20"/>
    <p:sldId id="276" r:id="rId21"/>
    <p:sldId id="277" r:id="rId22"/>
    <p:sldId id="278" r:id="rId23"/>
    <p:sldId id="281" r:id="rId24"/>
    <p:sldId id="280" r:id="rId25"/>
    <p:sldId id="279"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B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GI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Picture 4" descr="MeadowDev_Parts"/>
          <p:cNvPicPr>
            <a:picLocks noChangeAspect="1"/>
          </p:cNvPicPr>
          <p:nvPr/>
        </p:nvPicPr>
        <p:blipFill>
          <a:blip r:embed="rId1"/>
          <a:srcRect t="278" r="19378"/>
          <a:stretch>
            <a:fillRect/>
          </a:stretch>
        </p:blipFill>
        <p:spPr>
          <a:xfrm>
            <a:off x="-32385" y="0"/>
            <a:ext cx="12269470" cy="6857365"/>
          </a:xfrm>
          <a:prstGeom prst="rect">
            <a:avLst/>
          </a:prstGeom>
        </p:spPr>
      </p:pic>
      <p:sp>
        <p:nvSpPr>
          <p:cNvPr id="6" name="Right Triangle 5"/>
          <p:cNvSpPr/>
          <p:nvPr/>
        </p:nvSpPr>
        <p:spPr>
          <a:xfrm>
            <a:off x="-45720" y="-13335"/>
            <a:ext cx="12295505" cy="6883400"/>
          </a:xfrm>
          <a:prstGeom prst="rtTriangle">
            <a:avLst/>
          </a:prstGeom>
          <a:solidFill>
            <a:srgbClr val="512BD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descr="Microsoft_.NET_logo"/>
          <p:cNvPicPr>
            <a:picLocks noChangeAspect="1"/>
          </p:cNvPicPr>
          <p:nvPr/>
        </p:nvPicPr>
        <p:blipFill>
          <a:blip r:embed="rId2">
            <a:clrChange>
              <a:clrFrom>
                <a:srgbClr val="512BD4">
                  <a:alpha val="100000"/>
                </a:srgbClr>
              </a:clrFrom>
              <a:clrTo>
                <a:srgbClr val="512BD4">
                  <a:alpha val="100000"/>
                  <a:alpha val="0"/>
                </a:srgbClr>
              </a:clrTo>
            </a:clrChange>
          </a:blip>
          <a:stretch>
            <a:fillRect/>
          </a:stretch>
        </p:blipFill>
        <p:spPr>
          <a:xfrm>
            <a:off x="314960" y="4546600"/>
            <a:ext cx="1337945" cy="1337945"/>
          </a:xfrm>
          <a:prstGeom prst="rect">
            <a:avLst/>
          </a:prstGeom>
        </p:spPr>
      </p:pic>
      <p:sp>
        <p:nvSpPr>
          <p:cNvPr id="8" name="Text Box 7"/>
          <p:cNvSpPr txBox="1"/>
          <p:nvPr/>
        </p:nvSpPr>
        <p:spPr>
          <a:xfrm>
            <a:off x="401320" y="3547110"/>
            <a:ext cx="5694680" cy="1322070"/>
          </a:xfrm>
          <a:prstGeom prst="rect">
            <a:avLst/>
          </a:prstGeom>
          <a:noFill/>
        </p:spPr>
        <p:txBody>
          <a:bodyPr wrap="square" rtlCol="0">
            <a:spAutoFit/>
          </a:bodyPr>
          <a:p>
            <a:r>
              <a:rPr lang="id-ID" altLang="en-US" sz="4000">
                <a:solidFill>
                  <a:schemeClr val="bg1"/>
                </a:solidFill>
                <a:latin typeface="Bahnschrift" panose="020B0502040204020203" charset="0"/>
                <a:cs typeface="Bahnschrift" panose="020B0502040204020203" charset="0"/>
              </a:rPr>
              <a:t>Develop IoT Solution using Meadow &amp;</a:t>
            </a:r>
            <a:endParaRPr lang="id-ID" altLang="en-US" sz="4000">
              <a:solidFill>
                <a:schemeClr val="bg1"/>
              </a:solidFill>
              <a:latin typeface="Bahnschrift" panose="020B0502040204020203" charset="0"/>
              <a:cs typeface="Bahnschrift" panose="020B0502040204020203"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78155" y="732790"/>
            <a:ext cx="9294495" cy="2584450"/>
          </a:xfrm>
          <a:prstGeom prst="rect">
            <a:avLst/>
          </a:prstGeom>
          <a:noFill/>
        </p:spPr>
        <p:txBody>
          <a:bodyPr wrap="square" rtlCol="0">
            <a:spAutoFit/>
          </a:bodyPr>
          <a:p>
            <a:r>
              <a:rPr lang="id-ID" altLang="en-US" sz="5400">
                <a:solidFill>
                  <a:schemeClr val="bg2">
                    <a:lumMod val="25000"/>
                  </a:schemeClr>
                </a:solidFill>
                <a:latin typeface="Bahnschrift" panose="020B0502040204020203" charset="0"/>
                <a:cs typeface="Bahnschrift" panose="020B0502040204020203" charset="0"/>
              </a:rPr>
              <a:t>Tapi itu produk jadi...</a:t>
            </a:r>
            <a:endParaRPr lang="id-ID" altLang="en-US" sz="5400">
              <a:solidFill>
                <a:schemeClr val="bg2">
                  <a:lumMod val="25000"/>
                </a:schemeClr>
              </a:solidFill>
              <a:latin typeface="Bahnschrift" panose="020B0502040204020203" charset="0"/>
              <a:cs typeface="Bahnschrift" panose="020B0502040204020203" charset="0"/>
            </a:endParaRPr>
          </a:p>
          <a:p>
            <a:endParaRPr lang="id-ID" altLang="en-US" sz="5400">
              <a:solidFill>
                <a:schemeClr val="bg2">
                  <a:lumMod val="25000"/>
                </a:schemeClr>
              </a:solidFill>
              <a:latin typeface="Bahnschrift" panose="020B0502040204020203" charset="0"/>
              <a:cs typeface="Bahnschrift" panose="020B0502040204020203" charset="0"/>
            </a:endParaRPr>
          </a:p>
          <a:p>
            <a:r>
              <a:rPr lang="id-ID" altLang="en-US" sz="5400">
                <a:solidFill>
                  <a:schemeClr val="bg2">
                    <a:lumMod val="25000"/>
                  </a:schemeClr>
                </a:solidFill>
                <a:latin typeface="Bahnschrift" panose="020B0502040204020203" charset="0"/>
                <a:cs typeface="Bahnschrift" panose="020B0502040204020203" charset="0"/>
              </a:rPr>
              <a:t>Bisa kita bikin sendiri ?</a:t>
            </a:r>
            <a:endParaRPr lang="id-ID" altLang="en-US" sz="5400">
              <a:solidFill>
                <a:schemeClr val="bg2">
                  <a:lumMod val="25000"/>
                </a:schemeClr>
              </a:solidFill>
              <a:latin typeface="Bahnschrift" panose="020B0502040204020203" charset="0"/>
              <a:cs typeface="Bahnschrift" panose="020B0502040204020203"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unnamed"/>
          <p:cNvPicPr>
            <a:picLocks noChangeAspect="1"/>
          </p:cNvPicPr>
          <p:nvPr>
            <p:ph idx="1"/>
          </p:nvPr>
        </p:nvPicPr>
        <p:blipFill>
          <a:blip r:embed="rId1"/>
          <a:stretch>
            <a:fillRect/>
          </a:stretch>
        </p:blipFill>
        <p:spPr>
          <a:xfrm>
            <a:off x="2790825" y="1434465"/>
            <a:ext cx="6306185" cy="3988435"/>
          </a:xfrm>
          <a:prstGeom prst="rect">
            <a:avLst/>
          </a:prstGeom>
        </p:spPr>
      </p:pic>
      <p:sp>
        <p:nvSpPr>
          <p:cNvPr id="6" name="Text Box 5"/>
          <p:cNvSpPr txBox="1"/>
          <p:nvPr/>
        </p:nvSpPr>
        <p:spPr>
          <a:xfrm>
            <a:off x="1296670" y="313690"/>
            <a:ext cx="9294495" cy="922020"/>
          </a:xfrm>
          <a:prstGeom prst="rect">
            <a:avLst/>
          </a:prstGeom>
          <a:noFill/>
        </p:spPr>
        <p:txBody>
          <a:bodyPr wrap="square" rtlCol="0">
            <a:spAutoFit/>
          </a:bodyPr>
          <a:p>
            <a:pPr algn="ctr"/>
            <a:r>
              <a:rPr lang="id-ID" altLang="en-US" sz="5400">
                <a:solidFill>
                  <a:schemeClr val="bg2">
                    <a:lumMod val="25000"/>
                  </a:schemeClr>
                </a:solidFill>
                <a:latin typeface="Bahnschrift" panose="020B0502040204020203" charset="0"/>
                <a:cs typeface="Bahnschrift" panose="020B0502040204020203" charset="0"/>
              </a:rPr>
              <a:t>Dimulai dari </a:t>
            </a:r>
            <a:endParaRPr lang="id-ID" altLang="en-US" sz="5400">
              <a:solidFill>
                <a:schemeClr val="bg2">
                  <a:lumMod val="25000"/>
                </a:schemeClr>
              </a:solidFill>
              <a:latin typeface="Bahnschrift" panose="020B0502040204020203" charset="0"/>
              <a:cs typeface="Bahnschrift" panose="020B0502040204020203" charset="0"/>
            </a:endParaRPr>
          </a:p>
        </p:txBody>
      </p:sp>
      <p:sp>
        <p:nvSpPr>
          <p:cNvPr id="7" name="Text Box 6"/>
          <p:cNvSpPr txBox="1"/>
          <p:nvPr/>
        </p:nvSpPr>
        <p:spPr>
          <a:xfrm>
            <a:off x="1296670" y="5621655"/>
            <a:ext cx="9294495" cy="1106805"/>
          </a:xfrm>
          <a:prstGeom prst="rect">
            <a:avLst/>
          </a:prstGeom>
          <a:noFill/>
        </p:spPr>
        <p:txBody>
          <a:bodyPr wrap="square" rtlCol="0">
            <a:spAutoFit/>
          </a:bodyPr>
          <a:p>
            <a:pPr algn="ctr"/>
            <a:r>
              <a:rPr lang="id-ID" altLang="en-US" sz="6600">
                <a:solidFill>
                  <a:schemeClr val="bg2">
                    <a:lumMod val="25000"/>
                  </a:schemeClr>
                </a:solidFill>
                <a:latin typeface="Bahnschrift" panose="020B0502040204020203" charset="0"/>
                <a:cs typeface="Bahnschrift" panose="020B0502040204020203" charset="0"/>
              </a:rPr>
              <a:t>BLINK</a:t>
            </a:r>
            <a:endParaRPr lang="id-ID" altLang="en-US" sz="6600">
              <a:solidFill>
                <a:schemeClr val="bg2">
                  <a:lumMod val="25000"/>
                </a:schemeClr>
              </a:solidFill>
              <a:latin typeface="Bahnschrift" panose="020B0502040204020203" charset="0"/>
              <a:cs typeface="Bahnschrift" panose="020B0502040204020203"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2814320" y="2701925"/>
            <a:ext cx="6219825" cy="3637280"/>
          </a:xfrm>
          <a:prstGeom prst="rect">
            <a:avLst/>
          </a:prstGeom>
        </p:spPr>
      </p:pic>
      <p:sp>
        <p:nvSpPr>
          <p:cNvPr id="7" name="Text Box 6"/>
          <p:cNvSpPr txBox="1"/>
          <p:nvPr/>
        </p:nvSpPr>
        <p:spPr>
          <a:xfrm>
            <a:off x="1077595" y="732790"/>
            <a:ext cx="10037445" cy="1753235"/>
          </a:xfrm>
          <a:prstGeom prst="rect">
            <a:avLst/>
          </a:prstGeom>
          <a:noFill/>
        </p:spPr>
        <p:txBody>
          <a:bodyPr wrap="square" rtlCol="0">
            <a:spAutoFit/>
          </a:bodyPr>
          <a:p>
            <a:pPr algn="ctr"/>
            <a:r>
              <a:rPr lang="id-ID" altLang="en-US" sz="5400">
                <a:solidFill>
                  <a:schemeClr val="bg2">
                    <a:lumMod val="25000"/>
                  </a:schemeClr>
                </a:solidFill>
                <a:latin typeface="Bahnschrift" panose="020B0502040204020203" charset="0"/>
                <a:cs typeface="Bahnschrift" panose="020B0502040204020203" charset="0"/>
              </a:rPr>
              <a:t>Tapi running Blink di yang ini agak mahalan dikit...</a:t>
            </a:r>
            <a:endParaRPr lang="id-ID" altLang="en-US" sz="5400">
              <a:solidFill>
                <a:schemeClr val="bg2">
                  <a:lumMod val="25000"/>
                </a:schemeClr>
              </a:solidFill>
              <a:latin typeface="Bahnschrift" panose="020B0502040204020203" charset="0"/>
              <a:cs typeface="Bahnschrift" panose="020B0502040204020203"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59105" y="732790"/>
            <a:ext cx="9294495" cy="2584450"/>
          </a:xfrm>
          <a:prstGeom prst="rect">
            <a:avLst/>
          </a:prstGeom>
          <a:noFill/>
        </p:spPr>
        <p:txBody>
          <a:bodyPr wrap="square" rtlCol="0">
            <a:spAutoFit/>
          </a:bodyPr>
          <a:p>
            <a:r>
              <a:rPr lang="id-ID" altLang="en-US" sz="5400">
                <a:solidFill>
                  <a:schemeClr val="bg2">
                    <a:lumMod val="25000"/>
                  </a:schemeClr>
                </a:solidFill>
                <a:latin typeface="Bahnschrift" panose="020B0502040204020203" charset="0"/>
                <a:cs typeface="Bahnschrift" panose="020B0502040204020203" charset="0"/>
              </a:rPr>
              <a:t>Arsitektur Sederhana</a:t>
            </a:r>
            <a:endParaRPr lang="id-ID" altLang="en-US" sz="5400">
              <a:solidFill>
                <a:schemeClr val="bg2">
                  <a:lumMod val="25000"/>
                </a:schemeClr>
              </a:solidFill>
              <a:latin typeface="Bahnschrift" panose="020B0502040204020203" charset="0"/>
              <a:cs typeface="Bahnschrift" panose="020B0502040204020203" charset="0"/>
            </a:endParaRPr>
          </a:p>
          <a:p>
            <a:endParaRPr lang="id-ID" altLang="en-US" sz="5400">
              <a:solidFill>
                <a:schemeClr val="bg2">
                  <a:lumMod val="25000"/>
                </a:schemeClr>
              </a:solidFill>
              <a:latin typeface="Bahnschrift" panose="020B0502040204020203" charset="0"/>
              <a:cs typeface="Bahnschrift" panose="020B0502040204020203" charset="0"/>
            </a:endParaRPr>
          </a:p>
          <a:p>
            <a:r>
              <a:rPr lang="id-ID" altLang="en-US" sz="5400">
                <a:solidFill>
                  <a:schemeClr val="bg2">
                    <a:lumMod val="25000"/>
                  </a:schemeClr>
                </a:solidFill>
                <a:latin typeface="Bahnschrift" panose="020B0502040204020203" charset="0"/>
                <a:cs typeface="Bahnschrift" panose="020B0502040204020203" charset="0"/>
              </a:rPr>
              <a:t>Sistem IoT</a:t>
            </a:r>
            <a:endParaRPr lang="id-ID" altLang="en-US" sz="5400">
              <a:solidFill>
                <a:schemeClr val="bg2">
                  <a:lumMod val="25000"/>
                </a:schemeClr>
              </a:solidFill>
              <a:latin typeface="Bahnschrift" panose="020B0502040204020203" charset="0"/>
              <a:cs typeface="Bahnschrift" panose="020B0502040204020203"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Users\yunus\Desktop\IoT-Infrastructure-Infograph.pngIoT-Infrastructure-Infograph"/>
          <p:cNvPicPr>
            <a:picLocks noChangeAspect="1"/>
          </p:cNvPicPr>
          <p:nvPr>
            <p:ph idx="1"/>
          </p:nvPr>
        </p:nvPicPr>
        <p:blipFill>
          <a:blip r:embed="rId1"/>
          <a:srcRect l="1645"/>
          <a:stretch>
            <a:fillRect/>
          </a:stretch>
        </p:blipFill>
        <p:spPr>
          <a:xfrm>
            <a:off x="143510" y="1038860"/>
            <a:ext cx="10135235" cy="4780915"/>
          </a:xfrm>
          <a:prstGeom prst="rect">
            <a:avLst/>
          </a:prstGeom>
        </p:spPr>
      </p:pic>
      <p:grpSp>
        <p:nvGrpSpPr>
          <p:cNvPr id="27" name="Group 26"/>
          <p:cNvGrpSpPr/>
          <p:nvPr/>
        </p:nvGrpSpPr>
        <p:grpSpPr>
          <a:xfrm>
            <a:off x="2189480" y="1123950"/>
            <a:ext cx="1693545" cy="4504690"/>
            <a:chOff x="4338" y="2686"/>
            <a:chExt cx="2667" cy="7094"/>
          </a:xfrm>
        </p:grpSpPr>
        <p:pic>
          <p:nvPicPr>
            <p:cNvPr id="10" name="Picture 9"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2686"/>
              <a:ext cx="1152" cy="1216"/>
            </a:xfrm>
            <a:prstGeom prst="rect">
              <a:avLst/>
            </a:prstGeom>
          </p:spPr>
        </p:pic>
        <p:pic>
          <p:nvPicPr>
            <p:cNvPr id="17" name="Picture 16"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3902"/>
              <a:ext cx="1152" cy="1216"/>
            </a:xfrm>
            <a:prstGeom prst="rect">
              <a:avLst/>
            </a:prstGeom>
          </p:spPr>
        </p:pic>
        <p:pic>
          <p:nvPicPr>
            <p:cNvPr id="19" name="Picture 18"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5118"/>
              <a:ext cx="1152" cy="1216"/>
            </a:xfrm>
            <a:prstGeom prst="rect">
              <a:avLst/>
            </a:prstGeom>
          </p:spPr>
        </p:pic>
        <p:pic>
          <p:nvPicPr>
            <p:cNvPr id="21" name="Picture 20"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6334"/>
              <a:ext cx="1152" cy="1216"/>
            </a:xfrm>
            <a:prstGeom prst="rect">
              <a:avLst/>
            </a:prstGeom>
          </p:spPr>
        </p:pic>
        <p:pic>
          <p:nvPicPr>
            <p:cNvPr id="23" name="Picture 22"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7550"/>
              <a:ext cx="1152" cy="1216"/>
            </a:xfrm>
            <a:prstGeom prst="rect">
              <a:avLst/>
            </a:prstGeom>
          </p:spPr>
        </p:pic>
        <p:pic>
          <p:nvPicPr>
            <p:cNvPr id="25" name="Picture 24"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8564"/>
              <a:ext cx="1152" cy="1216"/>
            </a:xfrm>
            <a:prstGeom prst="rect">
              <a:avLst/>
            </a:prstGeom>
          </p:spPr>
        </p:pic>
      </p:grpSp>
      <p:cxnSp>
        <p:nvCxnSpPr>
          <p:cNvPr id="28" name="Straight Connector 27"/>
          <p:cNvCxnSpPr/>
          <p:nvPr/>
        </p:nvCxnSpPr>
        <p:spPr>
          <a:xfrm flipV="1">
            <a:off x="2453640" y="167449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51990" y="240601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7965" y="314134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97965" y="389826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921510" y="468884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453640" y="531749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313805" y="3440430"/>
            <a:ext cx="822960"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833495" y="1680210"/>
            <a:ext cx="1484630" cy="1499235"/>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6285" y="2458085"/>
            <a:ext cx="1944370" cy="818515"/>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855595" y="3192780"/>
            <a:ext cx="2362200" cy="22098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09875" y="3543300"/>
            <a:ext cx="2423160" cy="38100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292475" y="3669030"/>
            <a:ext cx="1963420" cy="104394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825875" y="3768090"/>
            <a:ext cx="1490980" cy="157353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007350" y="2613660"/>
            <a:ext cx="817245" cy="68707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8030210" y="3276600"/>
            <a:ext cx="971550" cy="17653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014970" y="3620770"/>
            <a:ext cx="1021715" cy="27940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967980" y="3778885"/>
            <a:ext cx="876300" cy="84582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6" name="Text Box 45"/>
          <p:cNvSpPr txBox="1"/>
          <p:nvPr/>
        </p:nvSpPr>
        <p:spPr>
          <a:xfrm>
            <a:off x="9586595" y="2412365"/>
            <a:ext cx="647700" cy="337185"/>
          </a:xfrm>
          <a:prstGeom prst="rect">
            <a:avLst/>
          </a:prstGeom>
          <a:noFill/>
        </p:spPr>
        <p:txBody>
          <a:bodyPr wrap="none" rtlCol="0">
            <a:spAutoFit/>
          </a:bodyPr>
          <a:p>
            <a:r>
              <a:rPr lang="en-US" sz="1600" b="1">
                <a:solidFill>
                  <a:srgbClr val="EF8C4A"/>
                </a:solidFill>
                <a:cs typeface="+mn-lt"/>
              </a:rPr>
              <a:t>Email</a:t>
            </a:r>
            <a:endParaRPr lang="en-US" sz="1600" b="1">
              <a:solidFill>
                <a:srgbClr val="EF8C4A"/>
              </a:solidFill>
              <a:cs typeface="+mn-lt"/>
            </a:endParaRPr>
          </a:p>
        </p:txBody>
      </p:sp>
      <p:sp>
        <p:nvSpPr>
          <p:cNvPr id="47" name="Text Box 46"/>
          <p:cNvSpPr txBox="1"/>
          <p:nvPr/>
        </p:nvSpPr>
        <p:spPr>
          <a:xfrm>
            <a:off x="9982200" y="3076575"/>
            <a:ext cx="2099945" cy="337185"/>
          </a:xfrm>
          <a:prstGeom prst="rect">
            <a:avLst/>
          </a:prstGeom>
          <a:noFill/>
        </p:spPr>
        <p:txBody>
          <a:bodyPr wrap="none" rtlCol="0">
            <a:spAutoFit/>
          </a:bodyPr>
          <a:p>
            <a:r>
              <a:rPr lang="en-US" sz="1600" b="1">
                <a:solidFill>
                  <a:srgbClr val="EF8C4A"/>
                </a:solidFill>
                <a:cs typeface="+mn-lt"/>
              </a:rPr>
              <a:t>SMS/Telegram/Twitter</a:t>
            </a:r>
            <a:endParaRPr lang="en-US" sz="1600" b="1">
              <a:solidFill>
                <a:srgbClr val="EF8C4A"/>
              </a:solidFill>
              <a:cs typeface="+mn-lt"/>
            </a:endParaRPr>
          </a:p>
        </p:txBody>
      </p:sp>
      <p:sp>
        <p:nvSpPr>
          <p:cNvPr id="48" name="Text Box 47"/>
          <p:cNvSpPr txBox="1"/>
          <p:nvPr/>
        </p:nvSpPr>
        <p:spPr>
          <a:xfrm>
            <a:off x="9982200" y="3898265"/>
            <a:ext cx="467995" cy="337185"/>
          </a:xfrm>
          <a:prstGeom prst="rect">
            <a:avLst/>
          </a:prstGeom>
          <a:noFill/>
        </p:spPr>
        <p:txBody>
          <a:bodyPr wrap="none" rtlCol="0">
            <a:spAutoFit/>
          </a:bodyPr>
          <a:p>
            <a:r>
              <a:rPr lang="en-US" sz="1600" b="1">
                <a:solidFill>
                  <a:srgbClr val="EF8C4A"/>
                </a:solidFill>
                <a:cs typeface="+mn-lt"/>
              </a:rPr>
              <a:t>API</a:t>
            </a:r>
            <a:endParaRPr lang="en-US" sz="1600" b="1">
              <a:solidFill>
                <a:srgbClr val="EF8C4A"/>
              </a:solidFill>
              <a:cs typeface="+mn-lt"/>
            </a:endParaRPr>
          </a:p>
        </p:txBody>
      </p:sp>
      <p:sp>
        <p:nvSpPr>
          <p:cNvPr id="49" name="Text Box 48"/>
          <p:cNvSpPr txBox="1"/>
          <p:nvPr/>
        </p:nvSpPr>
        <p:spPr>
          <a:xfrm>
            <a:off x="9538970" y="4523740"/>
            <a:ext cx="1736090" cy="337185"/>
          </a:xfrm>
          <a:prstGeom prst="rect">
            <a:avLst/>
          </a:prstGeom>
          <a:noFill/>
        </p:spPr>
        <p:txBody>
          <a:bodyPr wrap="none" rtlCol="0">
            <a:spAutoFit/>
          </a:bodyPr>
          <a:p>
            <a:r>
              <a:rPr lang="en-US" sz="1600" b="1">
                <a:solidFill>
                  <a:srgbClr val="EF8C4A"/>
                </a:solidFill>
                <a:cs typeface="+mn-lt"/>
              </a:rPr>
              <a:t>Web / Mobile App</a:t>
            </a:r>
            <a:endParaRPr lang="en-US" sz="1600" b="1">
              <a:solidFill>
                <a:srgbClr val="EF8C4A"/>
              </a:solidFill>
              <a:cs typeface="+mn-lt"/>
            </a:endParaRPr>
          </a:p>
        </p:txBody>
      </p:sp>
      <p:sp>
        <p:nvSpPr>
          <p:cNvPr id="50" name="Text Box 49"/>
          <p:cNvSpPr txBox="1"/>
          <p:nvPr/>
        </p:nvSpPr>
        <p:spPr>
          <a:xfrm>
            <a:off x="989965" y="5720715"/>
            <a:ext cx="1038225" cy="460375"/>
          </a:xfrm>
          <a:prstGeom prst="rect">
            <a:avLst/>
          </a:prstGeom>
          <a:noFill/>
        </p:spPr>
        <p:txBody>
          <a:bodyPr wrap="none" rtlCol="0">
            <a:spAutoFit/>
          </a:bodyPr>
          <a:p>
            <a:r>
              <a:rPr lang="en-US" sz="2400" b="1">
                <a:solidFill>
                  <a:schemeClr val="bg1">
                    <a:lumMod val="50000"/>
                  </a:schemeClr>
                </a:solidFill>
                <a:cs typeface="+mn-lt"/>
              </a:rPr>
              <a:t>Sensor</a:t>
            </a:r>
            <a:endParaRPr lang="en-US" sz="2400" b="1">
              <a:solidFill>
                <a:schemeClr val="bg1">
                  <a:lumMod val="50000"/>
                </a:schemeClr>
              </a:solidFill>
              <a:cs typeface="+mn-lt"/>
            </a:endParaRPr>
          </a:p>
        </p:txBody>
      </p:sp>
      <p:sp>
        <p:nvSpPr>
          <p:cNvPr id="51" name="Text Box 50"/>
          <p:cNvSpPr txBox="1"/>
          <p:nvPr/>
        </p:nvSpPr>
        <p:spPr>
          <a:xfrm>
            <a:off x="2798445" y="5720715"/>
            <a:ext cx="1027430" cy="460375"/>
          </a:xfrm>
          <a:prstGeom prst="rect">
            <a:avLst/>
          </a:prstGeom>
          <a:noFill/>
        </p:spPr>
        <p:txBody>
          <a:bodyPr wrap="none" rtlCol="0">
            <a:spAutoFit/>
          </a:bodyPr>
          <a:p>
            <a:r>
              <a:rPr lang="en-US" sz="2400" b="1">
                <a:solidFill>
                  <a:schemeClr val="bg1">
                    <a:lumMod val="50000"/>
                  </a:schemeClr>
                </a:solidFill>
                <a:cs typeface="+mn-lt"/>
              </a:rPr>
              <a:t>Device</a:t>
            </a:r>
            <a:endParaRPr lang="en-US" sz="2400" b="1">
              <a:solidFill>
                <a:schemeClr val="bg1">
                  <a:lumMod val="50000"/>
                </a:schemeClr>
              </a:solidFill>
              <a:cs typeface="+mn-lt"/>
            </a:endParaRPr>
          </a:p>
        </p:txBody>
      </p:sp>
      <p:sp>
        <p:nvSpPr>
          <p:cNvPr id="52" name="Text Box 51"/>
          <p:cNvSpPr txBox="1"/>
          <p:nvPr/>
        </p:nvSpPr>
        <p:spPr>
          <a:xfrm>
            <a:off x="5217795" y="5745480"/>
            <a:ext cx="1290320" cy="460375"/>
          </a:xfrm>
          <a:prstGeom prst="rect">
            <a:avLst/>
          </a:prstGeom>
          <a:noFill/>
        </p:spPr>
        <p:txBody>
          <a:bodyPr wrap="none" rtlCol="0">
            <a:spAutoFit/>
          </a:bodyPr>
          <a:p>
            <a:r>
              <a:rPr lang="en-US" sz="2400" b="1">
                <a:solidFill>
                  <a:schemeClr val="bg1">
                    <a:lumMod val="50000"/>
                  </a:schemeClr>
                </a:solidFill>
                <a:cs typeface="+mn-lt"/>
              </a:rPr>
              <a:t>Gateway</a:t>
            </a:r>
            <a:endParaRPr lang="en-US" sz="2400" b="1">
              <a:solidFill>
                <a:schemeClr val="bg1">
                  <a:lumMod val="50000"/>
                </a:schemeClr>
              </a:solidFill>
              <a:cs typeface="+mn-lt"/>
            </a:endParaRPr>
          </a:p>
        </p:txBody>
      </p:sp>
      <p:sp>
        <p:nvSpPr>
          <p:cNvPr id="53" name="Text Box 52"/>
          <p:cNvSpPr txBox="1"/>
          <p:nvPr/>
        </p:nvSpPr>
        <p:spPr>
          <a:xfrm>
            <a:off x="7012940" y="5720715"/>
            <a:ext cx="995045" cy="460375"/>
          </a:xfrm>
          <a:prstGeom prst="rect">
            <a:avLst/>
          </a:prstGeom>
          <a:noFill/>
        </p:spPr>
        <p:txBody>
          <a:bodyPr wrap="none" rtlCol="0">
            <a:spAutoFit/>
          </a:bodyPr>
          <a:p>
            <a:r>
              <a:rPr lang="en-US" sz="2400" b="1">
                <a:solidFill>
                  <a:schemeClr val="bg1">
                    <a:lumMod val="50000"/>
                  </a:schemeClr>
                </a:solidFill>
                <a:cs typeface="+mn-lt"/>
              </a:rPr>
              <a:t>Server</a:t>
            </a:r>
            <a:endParaRPr lang="en-US" sz="2400" b="1">
              <a:solidFill>
                <a:schemeClr val="bg1">
                  <a:lumMod val="50000"/>
                </a:schemeClr>
              </a:solidFill>
              <a:cs typeface="+mn-lt"/>
            </a:endParaRPr>
          </a:p>
        </p:txBody>
      </p:sp>
      <p:sp>
        <p:nvSpPr>
          <p:cNvPr id="54" name="Text Box 53"/>
          <p:cNvSpPr txBox="1"/>
          <p:nvPr/>
        </p:nvSpPr>
        <p:spPr>
          <a:xfrm>
            <a:off x="8824595" y="5745480"/>
            <a:ext cx="1170305" cy="460375"/>
          </a:xfrm>
          <a:prstGeom prst="rect">
            <a:avLst/>
          </a:prstGeom>
          <a:noFill/>
        </p:spPr>
        <p:txBody>
          <a:bodyPr wrap="none" rtlCol="0">
            <a:spAutoFit/>
          </a:bodyPr>
          <a:p>
            <a:r>
              <a:rPr lang="en-US" sz="2400" b="1">
                <a:solidFill>
                  <a:schemeClr val="bg1">
                    <a:lumMod val="50000"/>
                  </a:schemeClr>
                </a:solidFill>
                <a:cs typeface="+mn-lt"/>
              </a:rPr>
              <a:t>Aplikasi</a:t>
            </a:r>
            <a:endParaRPr lang="en-US" sz="2400" b="1">
              <a:solidFill>
                <a:schemeClr val="bg1">
                  <a:lumMod val="50000"/>
                </a:schemeClr>
              </a:solidFill>
              <a:cs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Users\yunus\Desktop\IoT-Infrastructure-Infograph.pngIoT-Infrastructure-Infograph"/>
          <p:cNvPicPr>
            <a:picLocks noChangeAspect="1"/>
          </p:cNvPicPr>
          <p:nvPr>
            <p:ph idx="1"/>
          </p:nvPr>
        </p:nvPicPr>
        <p:blipFill>
          <a:blip r:embed="rId1"/>
          <a:srcRect l="1645" t="584"/>
          <a:stretch>
            <a:fillRect/>
          </a:stretch>
        </p:blipFill>
        <p:spPr>
          <a:xfrm>
            <a:off x="143510" y="1619885"/>
            <a:ext cx="10135235" cy="4752975"/>
          </a:xfrm>
          <a:prstGeom prst="rect">
            <a:avLst/>
          </a:prstGeom>
        </p:spPr>
      </p:pic>
      <p:grpSp>
        <p:nvGrpSpPr>
          <p:cNvPr id="27" name="Group 26"/>
          <p:cNvGrpSpPr/>
          <p:nvPr/>
        </p:nvGrpSpPr>
        <p:grpSpPr>
          <a:xfrm>
            <a:off x="2189480" y="1677035"/>
            <a:ext cx="1693545" cy="4504690"/>
            <a:chOff x="4338" y="2686"/>
            <a:chExt cx="2667" cy="7094"/>
          </a:xfrm>
        </p:grpSpPr>
        <p:pic>
          <p:nvPicPr>
            <p:cNvPr id="10" name="Picture 9"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2686"/>
              <a:ext cx="1152" cy="1216"/>
            </a:xfrm>
            <a:prstGeom prst="rect">
              <a:avLst/>
            </a:prstGeom>
          </p:spPr>
        </p:pic>
        <p:pic>
          <p:nvPicPr>
            <p:cNvPr id="17" name="Picture 16"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3902"/>
              <a:ext cx="1152" cy="1216"/>
            </a:xfrm>
            <a:prstGeom prst="rect">
              <a:avLst/>
            </a:prstGeom>
          </p:spPr>
        </p:pic>
        <p:pic>
          <p:nvPicPr>
            <p:cNvPr id="19" name="Picture 18"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5118"/>
              <a:ext cx="1152" cy="1216"/>
            </a:xfrm>
            <a:prstGeom prst="rect">
              <a:avLst/>
            </a:prstGeom>
          </p:spPr>
        </p:pic>
        <p:pic>
          <p:nvPicPr>
            <p:cNvPr id="21" name="Picture 20"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6334"/>
              <a:ext cx="1152" cy="1216"/>
            </a:xfrm>
            <a:prstGeom prst="rect">
              <a:avLst/>
            </a:prstGeom>
          </p:spPr>
        </p:pic>
        <p:pic>
          <p:nvPicPr>
            <p:cNvPr id="23" name="Picture 22"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7550"/>
              <a:ext cx="1152" cy="1216"/>
            </a:xfrm>
            <a:prstGeom prst="rect">
              <a:avLst/>
            </a:prstGeom>
          </p:spPr>
        </p:pic>
        <p:pic>
          <p:nvPicPr>
            <p:cNvPr id="25" name="Picture 24"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8564"/>
              <a:ext cx="1152" cy="1216"/>
            </a:xfrm>
            <a:prstGeom prst="rect">
              <a:avLst/>
            </a:prstGeom>
          </p:spPr>
        </p:pic>
      </p:grpSp>
      <p:cxnSp>
        <p:nvCxnSpPr>
          <p:cNvPr id="28" name="Straight Connector 27"/>
          <p:cNvCxnSpPr/>
          <p:nvPr/>
        </p:nvCxnSpPr>
        <p:spPr>
          <a:xfrm flipV="1">
            <a:off x="2453640" y="222758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51990" y="295910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7965" y="369443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97965" y="445135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921510" y="524192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453640" y="587057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313805" y="3993515"/>
            <a:ext cx="822960"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833495" y="2233295"/>
            <a:ext cx="1484630" cy="1499235"/>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6285" y="3011170"/>
            <a:ext cx="1944370" cy="818515"/>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855595" y="3745865"/>
            <a:ext cx="2362200" cy="22098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09875" y="4096385"/>
            <a:ext cx="2423160" cy="38100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292475" y="4222115"/>
            <a:ext cx="1963420" cy="104394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825875" y="4321175"/>
            <a:ext cx="1490980" cy="157353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007350" y="3166745"/>
            <a:ext cx="817245" cy="68707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8030210" y="3829685"/>
            <a:ext cx="971550" cy="17653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014970" y="4173855"/>
            <a:ext cx="1021715" cy="27940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967980" y="4331970"/>
            <a:ext cx="876300" cy="84582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6" name="Text Box 45"/>
          <p:cNvSpPr txBox="1"/>
          <p:nvPr/>
        </p:nvSpPr>
        <p:spPr>
          <a:xfrm>
            <a:off x="9586595" y="2965450"/>
            <a:ext cx="647700" cy="337185"/>
          </a:xfrm>
          <a:prstGeom prst="rect">
            <a:avLst/>
          </a:prstGeom>
          <a:noFill/>
        </p:spPr>
        <p:txBody>
          <a:bodyPr wrap="none" rtlCol="0">
            <a:spAutoFit/>
          </a:bodyPr>
          <a:p>
            <a:r>
              <a:rPr lang="en-US" sz="1600" b="1">
                <a:solidFill>
                  <a:srgbClr val="EF8C4A"/>
                </a:solidFill>
                <a:cs typeface="+mn-lt"/>
              </a:rPr>
              <a:t>Email</a:t>
            </a:r>
            <a:endParaRPr lang="en-US" sz="1600" b="1">
              <a:solidFill>
                <a:srgbClr val="EF8C4A"/>
              </a:solidFill>
              <a:cs typeface="+mn-lt"/>
            </a:endParaRPr>
          </a:p>
        </p:txBody>
      </p:sp>
      <p:sp>
        <p:nvSpPr>
          <p:cNvPr id="47" name="Text Box 46"/>
          <p:cNvSpPr txBox="1"/>
          <p:nvPr/>
        </p:nvSpPr>
        <p:spPr>
          <a:xfrm>
            <a:off x="9982200" y="3629660"/>
            <a:ext cx="2099945" cy="337185"/>
          </a:xfrm>
          <a:prstGeom prst="rect">
            <a:avLst/>
          </a:prstGeom>
          <a:noFill/>
        </p:spPr>
        <p:txBody>
          <a:bodyPr wrap="none" rtlCol="0">
            <a:spAutoFit/>
          </a:bodyPr>
          <a:p>
            <a:r>
              <a:rPr lang="en-US" sz="1600" b="1">
                <a:solidFill>
                  <a:srgbClr val="EF8C4A"/>
                </a:solidFill>
                <a:cs typeface="+mn-lt"/>
              </a:rPr>
              <a:t>SMS/Telegram/Twitter</a:t>
            </a:r>
            <a:endParaRPr lang="en-US" sz="1600" b="1">
              <a:solidFill>
                <a:srgbClr val="EF8C4A"/>
              </a:solidFill>
              <a:cs typeface="+mn-lt"/>
            </a:endParaRPr>
          </a:p>
        </p:txBody>
      </p:sp>
      <p:sp>
        <p:nvSpPr>
          <p:cNvPr id="48" name="Text Box 47"/>
          <p:cNvSpPr txBox="1"/>
          <p:nvPr/>
        </p:nvSpPr>
        <p:spPr>
          <a:xfrm>
            <a:off x="9982200" y="4451350"/>
            <a:ext cx="467995" cy="337185"/>
          </a:xfrm>
          <a:prstGeom prst="rect">
            <a:avLst/>
          </a:prstGeom>
          <a:noFill/>
        </p:spPr>
        <p:txBody>
          <a:bodyPr wrap="none" rtlCol="0">
            <a:spAutoFit/>
          </a:bodyPr>
          <a:p>
            <a:r>
              <a:rPr lang="en-US" sz="1600" b="1">
                <a:solidFill>
                  <a:srgbClr val="EF8C4A"/>
                </a:solidFill>
                <a:cs typeface="+mn-lt"/>
              </a:rPr>
              <a:t>API</a:t>
            </a:r>
            <a:endParaRPr lang="en-US" sz="1600" b="1">
              <a:solidFill>
                <a:srgbClr val="EF8C4A"/>
              </a:solidFill>
              <a:cs typeface="+mn-lt"/>
            </a:endParaRPr>
          </a:p>
        </p:txBody>
      </p:sp>
      <p:sp>
        <p:nvSpPr>
          <p:cNvPr id="49" name="Text Box 48"/>
          <p:cNvSpPr txBox="1"/>
          <p:nvPr/>
        </p:nvSpPr>
        <p:spPr>
          <a:xfrm>
            <a:off x="9538970" y="5076825"/>
            <a:ext cx="2653030" cy="337185"/>
          </a:xfrm>
          <a:prstGeom prst="rect">
            <a:avLst/>
          </a:prstGeom>
          <a:noFill/>
        </p:spPr>
        <p:txBody>
          <a:bodyPr wrap="none" rtlCol="0">
            <a:spAutoFit/>
          </a:bodyPr>
          <a:p>
            <a:r>
              <a:rPr lang="en-US" sz="1600" b="1">
                <a:solidFill>
                  <a:srgbClr val="EF8C4A"/>
                </a:solidFill>
                <a:cs typeface="+mn-lt"/>
              </a:rPr>
              <a:t>Web Dashboard/ Mobile App</a:t>
            </a:r>
            <a:endParaRPr lang="en-US" sz="1600" b="1">
              <a:solidFill>
                <a:srgbClr val="EF8C4A"/>
              </a:solidFill>
              <a:cs typeface="+mn-lt"/>
            </a:endParaRPr>
          </a:p>
        </p:txBody>
      </p:sp>
      <p:sp>
        <p:nvSpPr>
          <p:cNvPr id="50" name="Text Box 49"/>
          <p:cNvSpPr txBox="1"/>
          <p:nvPr/>
        </p:nvSpPr>
        <p:spPr>
          <a:xfrm>
            <a:off x="989965" y="6273800"/>
            <a:ext cx="1038225" cy="460375"/>
          </a:xfrm>
          <a:prstGeom prst="rect">
            <a:avLst/>
          </a:prstGeom>
          <a:noFill/>
        </p:spPr>
        <p:txBody>
          <a:bodyPr wrap="none" rtlCol="0">
            <a:spAutoFit/>
          </a:bodyPr>
          <a:p>
            <a:r>
              <a:rPr lang="en-US" sz="2400" b="1">
                <a:solidFill>
                  <a:schemeClr val="bg1">
                    <a:lumMod val="50000"/>
                  </a:schemeClr>
                </a:solidFill>
                <a:cs typeface="+mn-lt"/>
              </a:rPr>
              <a:t>Sensor</a:t>
            </a:r>
            <a:endParaRPr lang="en-US" sz="2400" b="1">
              <a:solidFill>
                <a:schemeClr val="bg1">
                  <a:lumMod val="50000"/>
                </a:schemeClr>
              </a:solidFill>
              <a:cs typeface="+mn-lt"/>
            </a:endParaRPr>
          </a:p>
        </p:txBody>
      </p:sp>
      <p:sp>
        <p:nvSpPr>
          <p:cNvPr id="51" name="Text Box 50"/>
          <p:cNvSpPr txBox="1"/>
          <p:nvPr/>
        </p:nvSpPr>
        <p:spPr>
          <a:xfrm>
            <a:off x="2798445" y="6273800"/>
            <a:ext cx="1027430" cy="460375"/>
          </a:xfrm>
          <a:prstGeom prst="rect">
            <a:avLst/>
          </a:prstGeom>
          <a:noFill/>
        </p:spPr>
        <p:txBody>
          <a:bodyPr wrap="none" rtlCol="0">
            <a:spAutoFit/>
          </a:bodyPr>
          <a:p>
            <a:r>
              <a:rPr lang="en-US" sz="2400" b="1">
                <a:solidFill>
                  <a:schemeClr val="bg1">
                    <a:lumMod val="50000"/>
                  </a:schemeClr>
                </a:solidFill>
                <a:cs typeface="+mn-lt"/>
              </a:rPr>
              <a:t>Device</a:t>
            </a:r>
            <a:endParaRPr lang="en-US" sz="2400" b="1">
              <a:solidFill>
                <a:schemeClr val="bg1">
                  <a:lumMod val="50000"/>
                </a:schemeClr>
              </a:solidFill>
              <a:cs typeface="+mn-lt"/>
            </a:endParaRPr>
          </a:p>
        </p:txBody>
      </p:sp>
      <p:sp>
        <p:nvSpPr>
          <p:cNvPr id="52" name="Text Box 51"/>
          <p:cNvSpPr txBox="1"/>
          <p:nvPr/>
        </p:nvSpPr>
        <p:spPr>
          <a:xfrm>
            <a:off x="5217795" y="6298565"/>
            <a:ext cx="1290320" cy="460375"/>
          </a:xfrm>
          <a:prstGeom prst="rect">
            <a:avLst/>
          </a:prstGeom>
          <a:noFill/>
        </p:spPr>
        <p:txBody>
          <a:bodyPr wrap="none" rtlCol="0">
            <a:spAutoFit/>
          </a:bodyPr>
          <a:p>
            <a:r>
              <a:rPr lang="en-US" sz="2400" b="1">
                <a:solidFill>
                  <a:schemeClr val="bg1">
                    <a:lumMod val="50000"/>
                  </a:schemeClr>
                </a:solidFill>
                <a:cs typeface="+mn-lt"/>
              </a:rPr>
              <a:t>Gateway</a:t>
            </a:r>
            <a:endParaRPr lang="en-US" sz="2400" b="1">
              <a:solidFill>
                <a:schemeClr val="bg1">
                  <a:lumMod val="50000"/>
                </a:schemeClr>
              </a:solidFill>
              <a:cs typeface="+mn-lt"/>
            </a:endParaRPr>
          </a:p>
        </p:txBody>
      </p:sp>
      <p:sp>
        <p:nvSpPr>
          <p:cNvPr id="53" name="Text Box 52"/>
          <p:cNvSpPr txBox="1"/>
          <p:nvPr/>
        </p:nvSpPr>
        <p:spPr>
          <a:xfrm>
            <a:off x="7012940" y="6273800"/>
            <a:ext cx="995045" cy="460375"/>
          </a:xfrm>
          <a:prstGeom prst="rect">
            <a:avLst/>
          </a:prstGeom>
          <a:noFill/>
        </p:spPr>
        <p:txBody>
          <a:bodyPr wrap="none" rtlCol="0">
            <a:spAutoFit/>
          </a:bodyPr>
          <a:p>
            <a:r>
              <a:rPr lang="en-US" sz="2400" b="1">
                <a:solidFill>
                  <a:schemeClr val="bg1">
                    <a:lumMod val="50000"/>
                  </a:schemeClr>
                </a:solidFill>
                <a:cs typeface="+mn-lt"/>
              </a:rPr>
              <a:t>Server</a:t>
            </a:r>
            <a:endParaRPr lang="en-US" sz="2400" b="1">
              <a:solidFill>
                <a:schemeClr val="bg1">
                  <a:lumMod val="50000"/>
                </a:schemeClr>
              </a:solidFill>
              <a:cs typeface="+mn-lt"/>
            </a:endParaRPr>
          </a:p>
        </p:txBody>
      </p:sp>
      <p:sp>
        <p:nvSpPr>
          <p:cNvPr id="54" name="Text Box 53"/>
          <p:cNvSpPr txBox="1"/>
          <p:nvPr/>
        </p:nvSpPr>
        <p:spPr>
          <a:xfrm>
            <a:off x="8824595" y="6298565"/>
            <a:ext cx="1170305" cy="460375"/>
          </a:xfrm>
          <a:prstGeom prst="rect">
            <a:avLst/>
          </a:prstGeom>
          <a:noFill/>
        </p:spPr>
        <p:txBody>
          <a:bodyPr wrap="none" rtlCol="0">
            <a:spAutoFit/>
          </a:bodyPr>
          <a:p>
            <a:r>
              <a:rPr lang="en-US" sz="2400" b="1">
                <a:solidFill>
                  <a:schemeClr val="bg1">
                    <a:lumMod val="50000"/>
                  </a:schemeClr>
                </a:solidFill>
                <a:cs typeface="+mn-lt"/>
              </a:rPr>
              <a:t>Aplikasi</a:t>
            </a:r>
            <a:endParaRPr lang="en-US" sz="2400" b="1">
              <a:solidFill>
                <a:schemeClr val="bg1">
                  <a:lumMod val="50000"/>
                </a:schemeClr>
              </a:solidFill>
              <a:cs typeface="+mn-lt"/>
            </a:endParaRPr>
          </a:p>
        </p:txBody>
      </p:sp>
      <p:sp>
        <p:nvSpPr>
          <p:cNvPr id="5" name="Freeform 4"/>
          <p:cNvSpPr/>
          <p:nvPr/>
        </p:nvSpPr>
        <p:spPr>
          <a:xfrm>
            <a:off x="2744470" y="1866265"/>
            <a:ext cx="9431655" cy="4821555"/>
          </a:xfrm>
          <a:custGeom>
            <a:avLst/>
            <a:gdLst>
              <a:gd name="connisteX0" fmla="*/ 1710690 w 9431655"/>
              <a:gd name="connsiteY0" fmla="*/ 0 h 4821555"/>
              <a:gd name="connisteX1" fmla="*/ 1003935 w 9431655"/>
              <a:gd name="connsiteY1" fmla="*/ 311150 h 4821555"/>
              <a:gd name="connisteX2" fmla="*/ 805815 w 9431655"/>
              <a:gd name="connsiteY2" fmla="*/ 876300 h 4821555"/>
              <a:gd name="connisteX3" fmla="*/ 509270 w 9431655"/>
              <a:gd name="connsiteY3" fmla="*/ 1088390 h 4821555"/>
              <a:gd name="connisteX4" fmla="*/ 127000 w 9431655"/>
              <a:gd name="connsiteY4" fmla="*/ 1753235 h 4821555"/>
              <a:gd name="connisteX5" fmla="*/ 27940 w 9431655"/>
              <a:gd name="connsiteY5" fmla="*/ 2134870 h 4821555"/>
              <a:gd name="connisteX6" fmla="*/ 113030 w 9431655"/>
              <a:gd name="connsiteY6" fmla="*/ 2545080 h 4821555"/>
              <a:gd name="connisteX7" fmla="*/ 0 w 9431655"/>
              <a:gd name="connsiteY7" fmla="*/ 2630170 h 4821555"/>
              <a:gd name="connisteX8" fmla="*/ 99060 w 9431655"/>
              <a:gd name="connsiteY8" fmla="*/ 2827655 h 4821555"/>
              <a:gd name="connisteX9" fmla="*/ 622300 w 9431655"/>
              <a:gd name="connsiteY9" fmla="*/ 3025775 h 4821555"/>
              <a:gd name="connisteX10" fmla="*/ 537210 w 9431655"/>
              <a:gd name="connsiteY10" fmla="*/ 3266440 h 4821555"/>
              <a:gd name="connisteX11" fmla="*/ 523240 w 9431655"/>
              <a:gd name="connsiteY11" fmla="*/ 3478530 h 4821555"/>
              <a:gd name="connisteX12" fmla="*/ 989965 w 9431655"/>
              <a:gd name="connsiteY12" fmla="*/ 3422015 h 4821555"/>
              <a:gd name="connisteX13" fmla="*/ 1074420 w 9431655"/>
              <a:gd name="connsiteY13" fmla="*/ 3789680 h 4821555"/>
              <a:gd name="connisteX14" fmla="*/ 1046480 w 9431655"/>
              <a:gd name="connsiteY14" fmla="*/ 3973195 h 4821555"/>
              <a:gd name="connisteX15" fmla="*/ 1102995 w 9431655"/>
              <a:gd name="connsiteY15" fmla="*/ 4128770 h 4821555"/>
              <a:gd name="connisteX16" fmla="*/ 1089025 w 9431655"/>
              <a:gd name="connsiteY16" fmla="*/ 4793615 h 4821555"/>
              <a:gd name="connisteX17" fmla="*/ 9431655 w 9431655"/>
              <a:gd name="connsiteY17" fmla="*/ 4821555 h 4821555"/>
              <a:gd name="connisteX18" fmla="*/ 9403080 w 9431655"/>
              <a:gd name="connsiteY18" fmla="*/ 0 h 48215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Lst>
            <a:rect l="l" t="t" r="r" b="b"/>
            <a:pathLst>
              <a:path w="9431655" h="4821555">
                <a:moveTo>
                  <a:pt x="1710690" y="0"/>
                </a:moveTo>
                <a:lnTo>
                  <a:pt x="1003935" y="311150"/>
                </a:lnTo>
                <a:lnTo>
                  <a:pt x="805815" y="876300"/>
                </a:lnTo>
                <a:lnTo>
                  <a:pt x="509270" y="1088390"/>
                </a:lnTo>
                <a:lnTo>
                  <a:pt x="127000" y="1753235"/>
                </a:lnTo>
                <a:lnTo>
                  <a:pt x="27940" y="2134870"/>
                </a:lnTo>
                <a:lnTo>
                  <a:pt x="113030" y="2545080"/>
                </a:lnTo>
                <a:lnTo>
                  <a:pt x="0" y="2630170"/>
                </a:lnTo>
                <a:lnTo>
                  <a:pt x="99060" y="2827655"/>
                </a:lnTo>
                <a:lnTo>
                  <a:pt x="622300" y="3025775"/>
                </a:lnTo>
                <a:lnTo>
                  <a:pt x="537210" y="3266440"/>
                </a:lnTo>
                <a:lnTo>
                  <a:pt x="523240" y="3478530"/>
                </a:lnTo>
                <a:lnTo>
                  <a:pt x="989965" y="3422015"/>
                </a:lnTo>
                <a:lnTo>
                  <a:pt x="1074420" y="3789680"/>
                </a:lnTo>
                <a:lnTo>
                  <a:pt x="1046480" y="3973195"/>
                </a:lnTo>
                <a:lnTo>
                  <a:pt x="1102995" y="4128770"/>
                </a:lnTo>
                <a:lnTo>
                  <a:pt x="1089025" y="4793615"/>
                </a:lnTo>
                <a:lnTo>
                  <a:pt x="9431655" y="4821555"/>
                </a:lnTo>
                <a:lnTo>
                  <a:pt x="9403080" y="0"/>
                </a:lnTo>
              </a:path>
            </a:pathLst>
          </a:cu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smart_agriculture_xtreme_representativa"/>
          <p:cNvPicPr>
            <a:picLocks noChangeAspect="1"/>
          </p:cNvPicPr>
          <p:nvPr/>
        </p:nvPicPr>
        <p:blipFill>
          <a:blip r:embed="rId3"/>
          <a:stretch>
            <a:fillRect/>
          </a:stretch>
        </p:blipFill>
        <p:spPr>
          <a:xfrm>
            <a:off x="4868545" y="2233930"/>
            <a:ext cx="3389630" cy="3389630"/>
          </a:xfrm>
          <a:prstGeom prst="rect">
            <a:avLst/>
          </a:prstGeom>
        </p:spPr>
      </p:pic>
      <p:sp>
        <p:nvSpPr>
          <p:cNvPr id="7" name="Text Box 6"/>
          <p:cNvSpPr txBox="1"/>
          <p:nvPr/>
        </p:nvSpPr>
        <p:spPr>
          <a:xfrm>
            <a:off x="8361045" y="2974975"/>
            <a:ext cx="2780665" cy="1476375"/>
          </a:xfrm>
          <a:prstGeom prst="rect">
            <a:avLst/>
          </a:prstGeom>
          <a:noFill/>
        </p:spPr>
        <p:txBody>
          <a:bodyPr wrap="square" rtlCol="0" anchor="t">
            <a:spAutoFit/>
          </a:bodyPr>
          <a:p>
            <a:pPr marL="285750" indent="-285750">
              <a:buFont typeface="Arial" panose="020B0604020202020204" pitchFamily="34" charset="0"/>
              <a:buChar char="•"/>
            </a:pPr>
            <a:r>
              <a:rPr lang="en-US"/>
              <a:t>weather conditions, </a:t>
            </a:r>
            <a:endParaRPr lang="en-US"/>
          </a:p>
          <a:p>
            <a:pPr marL="285750" indent="-285750">
              <a:buFont typeface="Arial" panose="020B0604020202020204" pitchFamily="34" charset="0"/>
              <a:buChar char="•"/>
            </a:pPr>
            <a:r>
              <a:rPr lang="en-US"/>
              <a:t>light and radiation levels, </a:t>
            </a:r>
            <a:endParaRPr lang="en-US"/>
          </a:p>
          <a:p>
            <a:pPr marL="285750" indent="-285750">
              <a:buFont typeface="Arial" panose="020B0604020202020204" pitchFamily="34" charset="0"/>
              <a:buChar char="•"/>
            </a:pPr>
            <a:r>
              <a:rPr lang="en-US"/>
              <a:t>soil morphology, </a:t>
            </a:r>
            <a:endParaRPr lang="en-US"/>
          </a:p>
          <a:p>
            <a:pPr marL="285750" indent="-285750">
              <a:buFont typeface="Arial" panose="020B0604020202020204" pitchFamily="34" charset="0"/>
              <a:buChar char="•"/>
            </a:pPr>
            <a:r>
              <a:rPr lang="en-US"/>
              <a:t>fertilizer presence, </a:t>
            </a:r>
            <a:endParaRPr lang="en-US"/>
          </a:p>
          <a:p>
            <a:pPr marL="285750" indent="-285750">
              <a:buFont typeface="Arial" panose="020B0604020202020204" pitchFamily="34" charset="0"/>
              <a:buChar char="•"/>
            </a:pPr>
            <a:r>
              <a:rPr lang="en-US"/>
              <a:t>frost prevention</a:t>
            </a:r>
            <a:endParaRPr lang="en-US"/>
          </a:p>
        </p:txBody>
      </p:sp>
      <p:sp>
        <p:nvSpPr>
          <p:cNvPr id="8" name="Text Box 7"/>
          <p:cNvSpPr txBox="1"/>
          <p:nvPr/>
        </p:nvSpPr>
        <p:spPr>
          <a:xfrm>
            <a:off x="4084955" y="5409565"/>
            <a:ext cx="5623560" cy="368300"/>
          </a:xfrm>
          <a:prstGeom prst="rect">
            <a:avLst/>
          </a:prstGeom>
          <a:noFill/>
        </p:spPr>
        <p:txBody>
          <a:bodyPr wrap="square" rtlCol="0" anchor="t">
            <a:spAutoFit/>
          </a:bodyPr>
          <a:p>
            <a:pPr algn="ctr"/>
            <a:r>
              <a:rPr lang="en-US" i="1">
                <a:solidFill>
                  <a:schemeClr val="bg1">
                    <a:lumMod val="50000"/>
                  </a:schemeClr>
                </a:solidFill>
              </a:rPr>
              <a:t>Waspmote Plug &amp; Sense! Smart Agriculture Xtreme </a:t>
            </a:r>
            <a:endParaRPr lang="en-US" i="1">
              <a:solidFill>
                <a:schemeClr val="bg1">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Users\yunus\Desktop\IoT-Infrastructure-Infograph.pngIoT-Infrastructure-Infograph"/>
          <p:cNvPicPr>
            <a:picLocks noChangeAspect="1"/>
          </p:cNvPicPr>
          <p:nvPr>
            <p:ph idx="1"/>
          </p:nvPr>
        </p:nvPicPr>
        <p:blipFill>
          <a:blip r:embed="rId1"/>
          <a:srcRect l="1645" t="584"/>
          <a:stretch>
            <a:fillRect/>
          </a:stretch>
        </p:blipFill>
        <p:spPr>
          <a:xfrm>
            <a:off x="143510" y="1619885"/>
            <a:ext cx="10135235" cy="4752975"/>
          </a:xfrm>
          <a:prstGeom prst="rect">
            <a:avLst/>
          </a:prstGeom>
        </p:spPr>
      </p:pic>
      <p:grpSp>
        <p:nvGrpSpPr>
          <p:cNvPr id="27" name="Group 26"/>
          <p:cNvGrpSpPr/>
          <p:nvPr/>
        </p:nvGrpSpPr>
        <p:grpSpPr>
          <a:xfrm>
            <a:off x="2189480" y="1677035"/>
            <a:ext cx="1693545" cy="4504690"/>
            <a:chOff x="4338" y="2686"/>
            <a:chExt cx="2667" cy="7094"/>
          </a:xfrm>
        </p:grpSpPr>
        <p:pic>
          <p:nvPicPr>
            <p:cNvPr id="10" name="Picture 9"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2686"/>
              <a:ext cx="1152" cy="1216"/>
            </a:xfrm>
            <a:prstGeom prst="rect">
              <a:avLst/>
            </a:prstGeom>
          </p:spPr>
        </p:pic>
        <p:pic>
          <p:nvPicPr>
            <p:cNvPr id="17" name="Picture 16"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3902"/>
              <a:ext cx="1152" cy="1216"/>
            </a:xfrm>
            <a:prstGeom prst="rect">
              <a:avLst/>
            </a:prstGeom>
          </p:spPr>
        </p:pic>
        <p:pic>
          <p:nvPicPr>
            <p:cNvPr id="19" name="Picture 18"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5118"/>
              <a:ext cx="1152" cy="1216"/>
            </a:xfrm>
            <a:prstGeom prst="rect">
              <a:avLst/>
            </a:prstGeom>
          </p:spPr>
        </p:pic>
        <p:pic>
          <p:nvPicPr>
            <p:cNvPr id="21" name="Picture 20"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6334"/>
              <a:ext cx="1152" cy="1216"/>
            </a:xfrm>
            <a:prstGeom prst="rect">
              <a:avLst/>
            </a:prstGeom>
          </p:spPr>
        </p:pic>
        <p:pic>
          <p:nvPicPr>
            <p:cNvPr id="23" name="Picture 22"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7550"/>
              <a:ext cx="1152" cy="1216"/>
            </a:xfrm>
            <a:prstGeom prst="rect">
              <a:avLst/>
            </a:prstGeom>
          </p:spPr>
        </p:pic>
        <p:pic>
          <p:nvPicPr>
            <p:cNvPr id="25" name="Picture 24"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8564"/>
              <a:ext cx="1152" cy="1216"/>
            </a:xfrm>
            <a:prstGeom prst="rect">
              <a:avLst/>
            </a:prstGeom>
          </p:spPr>
        </p:pic>
      </p:grpSp>
      <p:cxnSp>
        <p:nvCxnSpPr>
          <p:cNvPr id="28" name="Straight Connector 27"/>
          <p:cNvCxnSpPr/>
          <p:nvPr/>
        </p:nvCxnSpPr>
        <p:spPr>
          <a:xfrm flipV="1">
            <a:off x="2453640" y="222758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51990" y="295910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7965" y="369443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97965" y="445135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921510" y="524192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453640" y="587057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313805" y="3993515"/>
            <a:ext cx="822960"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833495" y="2233295"/>
            <a:ext cx="1484630" cy="1499235"/>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6285" y="3011170"/>
            <a:ext cx="1944370" cy="818515"/>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855595" y="3745865"/>
            <a:ext cx="2362200" cy="22098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09875" y="4096385"/>
            <a:ext cx="2423160" cy="38100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292475" y="4222115"/>
            <a:ext cx="1963420" cy="104394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825875" y="4321175"/>
            <a:ext cx="1490980" cy="157353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007350" y="3166745"/>
            <a:ext cx="817245" cy="68707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8030210" y="3829685"/>
            <a:ext cx="971550" cy="17653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014970" y="4173855"/>
            <a:ext cx="1021715" cy="27940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967980" y="4331970"/>
            <a:ext cx="876300" cy="84582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6" name="Text Box 45"/>
          <p:cNvSpPr txBox="1"/>
          <p:nvPr/>
        </p:nvSpPr>
        <p:spPr>
          <a:xfrm>
            <a:off x="9586595" y="2965450"/>
            <a:ext cx="647700" cy="337185"/>
          </a:xfrm>
          <a:prstGeom prst="rect">
            <a:avLst/>
          </a:prstGeom>
          <a:noFill/>
        </p:spPr>
        <p:txBody>
          <a:bodyPr wrap="none" rtlCol="0">
            <a:spAutoFit/>
          </a:bodyPr>
          <a:p>
            <a:r>
              <a:rPr lang="en-US" sz="1600" b="1">
                <a:solidFill>
                  <a:srgbClr val="EF8C4A"/>
                </a:solidFill>
                <a:cs typeface="+mn-lt"/>
              </a:rPr>
              <a:t>Email</a:t>
            </a:r>
            <a:endParaRPr lang="en-US" sz="1600" b="1">
              <a:solidFill>
                <a:srgbClr val="EF8C4A"/>
              </a:solidFill>
              <a:cs typeface="+mn-lt"/>
            </a:endParaRPr>
          </a:p>
        </p:txBody>
      </p:sp>
      <p:sp>
        <p:nvSpPr>
          <p:cNvPr id="47" name="Text Box 46"/>
          <p:cNvSpPr txBox="1"/>
          <p:nvPr/>
        </p:nvSpPr>
        <p:spPr>
          <a:xfrm>
            <a:off x="9982200" y="3629660"/>
            <a:ext cx="2099945" cy="337185"/>
          </a:xfrm>
          <a:prstGeom prst="rect">
            <a:avLst/>
          </a:prstGeom>
          <a:noFill/>
        </p:spPr>
        <p:txBody>
          <a:bodyPr wrap="none" rtlCol="0">
            <a:spAutoFit/>
          </a:bodyPr>
          <a:p>
            <a:r>
              <a:rPr lang="en-US" sz="1600" b="1">
                <a:solidFill>
                  <a:srgbClr val="EF8C4A"/>
                </a:solidFill>
                <a:cs typeface="+mn-lt"/>
              </a:rPr>
              <a:t>SMS/Telegram/Twitter</a:t>
            </a:r>
            <a:endParaRPr lang="en-US" sz="1600" b="1">
              <a:solidFill>
                <a:srgbClr val="EF8C4A"/>
              </a:solidFill>
              <a:cs typeface="+mn-lt"/>
            </a:endParaRPr>
          </a:p>
        </p:txBody>
      </p:sp>
      <p:sp>
        <p:nvSpPr>
          <p:cNvPr id="48" name="Text Box 47"/>
          <p:cNvSpPr txBox="1"/>
          <p:nvPr/>
        </p:nvSpPr>
        <p:spPr>
          <a:xfrm>
            <a:off x="9982200" y="4451350"/>
            <a:ext cx="467995" cy="337185"/>
          </a:xfrm>
          <a:prstGeom prst="rect">
            <a:avLst/>
          </a:prstGeom>
          <a:noFill/>
        </p:spPr>
        <p:txBody>
          <a:bodyPr wrap="none" rtlCol="0">
            <a:spAutoFit/>
          </a:bodyPr>
          <a:p>
            <a:r>
              <a:rPr lang="en-US" sz="1600" b="1">
                <a:solidFill>
                  <a:srgbClr val="EF8C4A"/>
                </a:solidFill>
                <a:cs typeface="+mn-lt"/>
              </a:rPr>
              <a:t>API</a:t>
            </a:r>
            <a:endParaRPr lang="en-US" sz="1600" b="1">
              <a:solidFill>
                <a:srgbClr val="EF8C4A"/>
              </a:solidFill>
              <a:cs typeface="+mn-lt"/>
            </a:endParaRPr>
          </a:p>
        </p:txBody>
      </p:sp>
      <p:sp>
        <p:nvSpPr>
          <p:cNvPr id="49" name="Text Box 48"/>
          <p:cNvSpPr txBox="1"/>
          <p:nvPr/>
        </p:nvSpPr>
        <p:spPr>
          <a:xfrm>
            <a:off x="9538970" y="5076825"/>
            <a:ext cx="2653030" cy="337185"/>
          </a:xfrm>
          <a:prstGeom prst="rect">
            <a:avLst/>
          </a:prstGeom>
          <a:noFill/>
        </p:spPr>
        <p:txBody>
          <a:bodyPr wrap="none" rtlCol="0">
            <a:spAutoFit/>
          </a:bodyPr>
          <a:p>
            <a:r>
              <a:rPr lang="en-US" sz="1600" b="1">
                <a:solidFill>
                  <a:srgbClr val="EF8C4A"/>
                </a:solidFill>
                <a:cs typeface="+mn-lt"/>
              </a:rPr>
              <a:t>Web Dashboard/ Mobile App</a:t>
            </a:r>
            <a:endParaRPr lang="en-US" sz="1600" b="1">
              <a:solidFill>
                <a:srgbClr val="EF8C4A"/>
              </a:solidFill>
              <a:cs typeface="+mn-lt"/>
            </a:endParaRPr>
          </a:p>
        </p:txBody>
      </p:sp>
      <p:sp>
        <p:nvSpPr>
          <p:cNvPr id="50" name="Text Box 49"/>
          <p:cNvSpPr txBox="1"/>
          <p:nvPr/>
        </p:nvSpPr>
        <p:spPr>
          <a:xfrm>
            <a:off x="989965" y="6273800"/>
            <a:ext cx="1038225" cy="460375"/>
          </a:xfrm>
          <a:prstGeom prst="rect">
            <a:avLst/>
          </a:prstGeom>
          <a:noFill/>
        </p:spPr>
        <p:txBody>
          <a:bodyPr wrap="none" rtlCol="0">
            <a:spAutoFit/>
          </a:bodyPr>
          <a:p>
            <a:r>
              <a:rPr lang="en-US" sz="2400" b="1">
                <a:solidFill>
                  <a:schemeClr val="bg1">
                    <a:lumMod val="50000"/>
                  </a:schemeClr>
                </a:solidFill>
                <a:cs typeface="+mn-lt"/>
              </a:rPr>
              <a:t>Sensor</a:t>
            </a:r>
            <a:endParaRPr lang="en-US" sz="2400" b="1">
              <a:solidFill>
                <a:schemeClr val="bg1">
                  <a:lumMod val="50000"/>
                </a:schemeClr>
              </a:solidFill>
              <a:cs typeface="+mn-lt"/>
            </a:endParaRPr>
          </a:p>
        </p:txBody>
      </p:sp>
      <p:sp>
        <p:nvSpPr>
          <p:cNvPr id="51" name="Text Box 50"/>
          <p:cNvSpPr txBox="1"/>
          <p:nvPr/>
        </p:nvSpPr>
        <p:spPr>
          <a:xfrm>
            <a:off x="2798445" y="6273800"/>
            <a:ext cx="1027430" cy="460375"/>
          </a:xfrm>
          <a:prstGeom prst="rect">
            <a:avLst/>
          </a:prstGeom>
          <a:noFill/>
        </p:spPr>
        <p:txBody>
          <a:bodyPr wrap="none" rtlCol="0">
            <a:spAutoFit/>
          </a:bodyPr>
          <a:p>
            <a:r>
              <a:rPr lang="en-US" sz="2400" b="1">
                <a:solidFill>
                  <a:schemeClr val="bg1">
                    <a:lumMod val="50000"/>
                  </a:schemeClr>
                </a:solidFill>
                <a:cs typeface="+mn-lt"/>
              </a:rPr>
              <a:t>Device</a:t>
            </a:r>
            <a:endParaRPr lang="en-US" sz="2400" b="1">
              <a:solidFill>
                <a:schemeClr val="bg1">
                  <a:lumMod val="50000"/>
                </a:schemeClr>
              </a:solidFill>
              <a:cs typeface="+mn-lt"/>
            </a:endParaRPr>
          </a:p>
        </p:txBody>
      </p:sp>
      <p:sp>
        <p:nvSpPr>
          <p:cNvPr id="52" name="Text Box 51"/>
          <p:cNvSpPr txBox="1"/>
          <p:nvPr/>
        </p:nvSpPr>
        <p:spPr>
          <a:xfrm>
            <a:off x="5217795" y="6298565"/>
            <a:ext cx="1290320" cy="460375"/>
          </a:xfrm>
          <a:prstGeom prst="rect">
            <a:avLst/>
          </a:prstGeom>
          <a:noFill/>
        </p:spPr>
        <p:txBody>
          <a:bodyPr wrap="none" rtlCol="0">
            <a:spAutoFit/>
          </a:bodyPr>
          <a:p>
            <a:r>
              <a:rPr lang="en-US" sz="2400" b="1">
                <a:solidFill>
                  <a:schemeClr val="bg1">
                    <a:lumMod val="50000"/>
                  </a:schemeClr>
                </a:solidFill>
                <a:cs typeface="+mn-lt"/>
              </a:rPr>
              <a:t>Gateway</a:t>
            </a:r>
            <a:endParaRPr lang="en-US" sz="2400" b="1">
              <a:solidFill>
                <a:schemeClr val="bg1">
                  <a:lumMod val="50000"/>
                </a:schemeClr>
              </a:solidFill>
              <a:cs typeface="+mn-lt"/>
            </a:endParaRPr>
          </a:p>
        </p:txBody>
      </p:sp>
      <p:sp>
        <p:nvSpPr>
          <p:cNvPr id="53" name="Text Box 52"/>
          <p:cNvSpPr txBox="1"/>
          <p:nvPr/>
        </p:nvSpPr>
        <p:spPr>
          <a:xfrm>
            <a:off x="7012940" y="6273800"/>
            <a:ext cx="995045" cy="460375"/>
          </a:xfrm>
          <a:prstGeom prst="rect">
            <a:avLst/>
          </a:prstGeom>
          <a:noFill/>
        </p:spPr>
        <p:txBody>
          <a:bodyPr wrap="none" rtlCol="0">
            <a:spAutoFit/>
          </a:bodyPr>
          <a:p>
            <a:r>
              <a:rPr lang="en-US" sz="2400" b="1">
                <a:solidFill>
                  <a:schemeClr val="bg1">
                    <a:lumMod val="50000"/>
                  </a:schemeClr>
                </a:solidFill>
                <a:cs typeface="+mn-lt"/>
              </a:rPr>
              <a:t>Server</a:t>
            </a:r>
            <a:endParaRPr lang="en-US" sz="2400" b="1">
              <a:solidFill>
                <a:schemeClr val="bg1">
                  <a:lumMod val="50000"/>
                </a:schemeClr>
              </a:solidFill>
              <a:cs typeface="+mn-lt"/>
            </a:endParaRPr>
          </a:p>
        </p:txBody>
      </p:sp>
      <p:sp>
        <p:nvSpPr>
          <p:cNvPr id="54" name="Text Box 53"/>
          <p:cNvSpPr txBox="1"/>
          <p:nvPr/>
        </p:nvSpPr>
        <p:spPr>
          <a:xfrm>
            <a:off x="8824595" y="6298565"/>
            <a:ext cx="1170305" cy="460375"/>
          </a:xfrm>
          <a:prstGeom prst="rect">
            <a:avLst/>
          </a:prstGeom>
          <a:noFill/>
        </p:spPr>
        <p:txBody>
          <a:bodyPr wrap="none" rtlCol="0">
            <a:spAutoFit/>
          </a:bodyPr>
          <a:p>
            <a:r>
              <a:rPr lang="en-US" sz="2400" b="1">
                <a:solidFill>
                  <a:schemeClr val="bg1">
                    <a:lumMod val="50000"/>
                  </a:schemeClr>
                </a:solidFill>
                <a:cs typeface="+mn-lt"/>
              </a:rPr>
              <a:t>Aplikasi</a:t>
            </a:r>
            <a:endParaRPr lang="en-US" sz="2400" b="1">
              <a:solidFill>
                <a:schemeClr val="bg1">
                  <a:lumMod val="50000"/>
                </a:schemeClr>
              </a:solidFill>
              <a:cs typeface="+mn-lt"/>
            </a:endParaRPr>
          </a:p>
        </p:txBody>
      </p:sp>
      <p:sp>
        <p:nvSpPr>
          <p:cNvPr id="5" name="Freeform 4"/>
          <p:cNvSpPr/>
          <p:nvPr/>
        </p:nvSpPr>
        <p:spPr>
          <a:xfrm>
            <a:off x="2744470" y="1866265"/>
            <a:ext cx="9431655" cy="4821555"/>
          </a:xfrm>
          <a:custGeom>
            <a:avLst/>
            <a:gdLst>
              <a:gd name="connisteX0" fmla="*/ 1710690 w 9431655"/>
              <a:gd name="connsiteY0" fmla="*/ 0 h 4821555"/>
              <a:gd name="connisteX1" fmla="*/ 1003935 w 9431655"/>
              <a:gd name="connsiteY1" fmla="*/ 311150 h 4821555"/>
              <a:gd name="connisteX2" fmla="*/ 805815 w 9431655"/>
              <a:gd name="connsiteY2" fmla="*/ 876300 h 4821555"/>
              <a:gd name="connisteX3" fmla="*/ 509270 w 9431655"/>
              <a:gd name="connsiteY3" fmla="*/ 1088390 h 4821555"/>
              <a:gd name="connisteX4" fmla="*/ 127000 w 9431655"/>
              <a:gd name="connsiteY4" fmla="*/ 1753235 h 4821555"/>
              <a:gd name="connisteX5" fmla="*/ 27940 w 9431655"/>
              <a:gd name="connsiteY5" fmla="*/ 2134870 h 4821555"/>
              <a:gd name="connisteX6" fmla="*/ 113030 w 9431655"/>
              <a:gd name="connsiteY6" fmla="*/ 2545080 h 4821555"/>
              <a:gd name="connisteX7" fmla="*/ 0 w 9431655"/>
              <a:gd name="connsiteY7" fmla="*/ 2630170 h 4821555"/>
              <a:gd name="connisteX8" fmla="*/ 99060 w 9431655"/>
              <a:gd name="connsiteY8" fmla="*/ 2827655 h 4821555"/>
              <a:gd name="connisteX9" fmla="*/ 622300 w 9431655"/>
              <a:gd name="connsiteY9" fmla="*/ 3025775 h 4821555"/>
              <a:gd name="connisteX10" fmla="*/ 537210 w 9431655"/>
              <a:gd name="connsiteY10" fmla="*/ 3266440 h 4821555"/>
              <a:gd name="connisteX11" fmla="*/ 523240 w 9431655"/>
              <a:gd name="connsiteY11" fmla="*/ 3478530 h 4821555"/>
              <a:gd name="connisteX12" fmla="*/ 989965 w 9431655"/>
              <a:gd name="connsiteY12" fmla="*/ 3422015 h 4821555"/>
              <a:gd name="connisteX13" fmla="*/ 1074420 w 9431655"/>
              <a:gd name="connsiteY13" fmla="*/ 3789680 h 4821555"/>
              <a:gd name="connisteX14" fmla="*/ 1046480 w 9431655"/>
              <a:gd name="connsiteY14" fmla="*/ 3973195 h 4821555"/>
              <a:gd name="connisteX15" fmla="*/ 1102995 w 9431655"/>
              <a:gd name="connsiteY15" fmla="*/ 4128770 h 4821555"/>
              <a:gd name="connisteX16" fmla="*/ 1089025 w 9431655"/>
              <a:gd name="connsiteY16" fmla="*/ 4793615 h 4821555"/>
              <a:gd name="connisteX17" fmla="*/ 9431655 w 9431655"/>
              <a:gd name="connsiteY17" fmla="*/ 4821555 h 4821555"/>
              <a:gd name="connisteX18" fmla="*/ 9403080 w 9431655"/>
              <a:gd name="connsiteY18" fmla="*/ 0 h 48215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Lst>
            <a:rect l="l" t="t" r="r" b="b"/>
            <a:pathLst>
              <a:path w="9431655" h="4821555">
                <a:moveTo>
                  <a:pt x="1710690" y="0"/>
                </a:moveTo>
                <a:lnTo>
                  <a:pt x="1003935" y="311150"/>
                </a:lnTo>
                <a:lnTo>
                  <a:pt x="805815" y="876300"/>
                </a:lnTo>
                <a:lnTo>
                  <a:pt x="509270" y="1088390"/>
                </a:lnTo>
                <a:lnTo>
                  <a:pt x="127000" y="1753235"/>
                </a:lnTo>
                <a:lnTo>
                  <a:pt x="27940" y="2134870"/>
                </a:lnTo>
                <a:lnTo>
                  <a:pt x="113030" y="2545080"/>
                </a:lnTo>
                <a:lnTo>
                  <a:pt x="0" y="2630170"/>
                </a:lnTo>
                <a:lnTo>
                  <a:pt x="99060" y="2827655"/>
                </a:lnTo>
                <a:lnTo>
                  <a:pt x="622300" y="3025775"/>
                </a:lnTo>
                <a:lnTo>
                  <a:pt x="537210" y="3266440"/>
                </a:lnTo>
                <a:lnTo>
                  <a:pt x="523240" y="3478530"/>
                </a:lnTo>
                <a:lnTo>
                  <a:pt x="989965" y="3422015"/>
                </a:lnTo>
                <a:lnTo>
                  <a:pt x="1074420" y="3789680"/>
                </a:lnTo>
                <a:lnTo>
                  <a:pt x="1046480" y="3973195"/>
                </a:lnTo>
                <a:lnTo>
                  <a:pt x="1102995" y="4128770"/>
                </a:lnTo>
                <a:lnTo>
                  <a:pt x="1089025" y="4793615"/>
                </a:lnTo>
                <a:lnTo>
                  <a:pt x="9431655" y="4821555"/>
                </a:lnTo>
                <a:lnTo>
                  <a:pt x="9403080" y="0"/>
                </a:lnTo>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C:\Users\yunus\Desktop\Circuit-Diagram-1-768x332.jpgCircuit-Diagram-1-768x332"/>
          <p:cNvPicPr>
            <a:picLocks noChangeAspect="1"/>
          </p:cNvPicPr>
          <p:nvPr/>
        </p:nvPicPr>
        <p:blipFill>
          <a:blip r:embed="rId3"/>
          <a:srcRect/>
          <a:stretch>
            <a:fillRect/>
          </a:stretch>
        </p:blipFill>
        <p:spPr>
          <a:xfrm>
            <a:off x="4868545" y="3185795"/>
            <a:ext cx="4607560" cy="1991360"/>
          </a:xfrm>
          <a:prstGeom prst="rect">
            <a:avLst/>
          </a:prstGeom>
        </p:spPr>
      </p:pic>
      <p:sp>
        <p:nvSpPr>
          <p:cNvPr id="8" name="Text Box 7"/>
          <p:cNvSpPr txBox="1"/>
          <p:nvPr/>
        </p:nvSpPr>
        <p:spPr>
          <a:xfrm>
            <a:off x="4358640" y="5266055"/>
            <a:ext cx="5623560" cy="368300"/>
          </a:xfrm>
          <a:prstGeom prst="rect">
            <a:avLst/>
          </a:prstGeom>
          <a:noFill/>
        </p:spPr>
        <p:txBody>
          <a:bodyPr wrap="square" rtlCol="0" anchor="t">
            <a:spAutoFit/>
          </a:bodyPr>
          <a:p>
            <a:pPr algn="ctr"/>
            <a:r>
              <a:rPr lang="en-US" i="1">
                <a:solidFill>
                  <a:schemeClr val="bg1">
                    <a:lumMod val="50000"/>
                  </a:schemeClr>
                </a:solidFill>
              </a:rPr>
              <a:t>IoT Node berbasis NodeMCU ESP8266</a:t>
            </a:r>
            <a:endParaRPr lang="en-US" i="1">
              <a:solidFill>
                <a:schemeClr val="bg1">
                  <a:lumMod val="50000"/>
                </a:schemeClr>
              </a:solidFill>
            </a:endParaRPr>
          </a:p>
        </p:txBody>
      </p:sp>
      <p:sp>
        <p:nvSpPr>
          <p:cNvPr id="9" name="Text Box 8"/>
          <p:cNvSpPr txBox="1"/>
          <p:nvPr/>
        </p:nvSpPr>
        <p:spPr>
          <a:xfrm>
            <a:off x="7425690" y="2501265"/>
            <a:ext cx="3968750" cy="922020"/>
          </a:xfrm>
          <a:prstGeom prst="rect">
            <a:avLst/>
          </a:prstGeom>
          <a:noFill/>
        </p:spPr>
        <p:txBody>
          <a:bodyPr wrap="square" rtlCol="0" anchor="t">
            <a:spAutoFit/>
          </a:bodyPr>
          <a:p>
            <a:pPr marL="285750" indent="-285750">
              <a:buFont typeface="Arial" panose="020B0604020202020204" pitchFamily="34" charset="0"/>
              <a:buChar char="•"/>
            </a:pPr>
            <a:r>
              <a:rPr lang="en-US"/>
              <a:t>sensor tekanan udara</a:t>
            </a:r>
            <a:endParaRPr lang="en-US"/>
          </a:p>
          <a:p>
            <a:pPr marL="285750" indent="-285750">
              <a:buFont typeface="Arial" panose="020B0604020202020204" pitchFamily="34" charset="0"/>
              <a:buChar char="•"/>
            </a:pPr>
            <a:r>
              <a:rPr lang="en-US"/>
              <a:t>sensor suhu dan kelembaban</a:t>
            </a:r>
            <a:endParaRPr lang="en-US"/>
          </a:p>
          <a:p>
            <a:pPr marL="285750" indent="-285750">
              <a:buFont typeface="Arial" panose="020B0604020202020204" pitchFamily="34" charset="0"/>
              <a:buChar char="•"/>
            </a:pPr>
            <a:r>
              <a:rPr lang="en-US"/>
              <a:t>sensor droplet hujan</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Users\yunus\Desktop\IoT-Infrastructure-Infograph.pngIoT-Infrastructure-Infograph"/>
          <p:cNvPicPr>
            <a:picLocks noChangeAspect="1"/>
          </p:cNvPicPr>
          <p:nvPr>
            <p:ph idx="1"/>
          </p:nvPr>
        </p:nvPicPr>
        <p:blipFill>
          <a:blip r:embed="rId1"/>
          <a:srcRect l="1645" t="584"/>
          <a:stretch>
            <a:fillRect/>
          </a:stretch>
        </p:blipFill>
        <p:spPr>
          <a:xfrm>
            <a:off x="143510" y="1619885"/>
            <a:ext cx="10135235" cy="4752975"/>
          </a:xfrm>
          <a:prstGeom prst="rect">
            <a:avLst/>
          </a:prstGeom>
        </p:spPr>
      </p:pic>
      <p:grpSp>
        <p:nvGrpSpPr>
          <p:cNvPr id="27" name="Group 26"/>
          <p:cNvGrpSpPr/>
          <p:nvPr/>
        </p:nvGrpSpPr>
        <p:grpSpPr>
          <a:xfrm>
            <a:off x="2189480" y="1677035"/>
            <a:ext cx="1693545" cy="4504690"/>
            <a:chOff x="4338" y="2686"/>
            <a:chExt cx="2667" cy="7094"/>
          </a:xfrm>
        </p:grpSpPr>
        <p:pic>
          <p:nvPicPr>
            <p:cNvPr id="10" name="Picture 9"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2686"/>
              <a:ext cx="1152" cy="1216"/>
            </a:xfrm>
            <a:prstGeom prst="rect">
              <a:avLst/>
            </a:prstGeom>
          </p:spPr>
        </p:pic>
        <p:pic>
          <p:nvPicPr>
            <p:cNvPr id="17" name="Picture 16"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3902"/>
              <a:ext cx="1152" cy="1216"/>
            </a:xfrm>
            <a:prstGeom prst="rect">
              <a:avLst/>
            </a:prstGeom>
          </p:spPr>
        </p:pic>
        <p:pic>
          <p:nvPicPr>
            <p:cNvPr id="19" name="Picture 18"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5118"/>
              <a:ext cx="1152" cy="1216"/>
            </a:xfrm>
            <a:prstGeom prst="rect">
              <a:avLst/>
            </a:prstGeom>
          </p:spPr>
        </p:pic>
        <p:pic>
          <p:nvPicPr>
            <p:cNvPr id="21" name="Picture 20"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6334"/>
              <a:ext cx="1152" cy="1216"/>
            </a:xfrm>
            <a:prstGeom prst="rect">
              <a:avLst/>
            </a:prstGeom>
          </p:spPr>
        </p:pic>
        <p:pic>
          <p:nvPicPr>
            <p:cNvPr id="23" name="Picture 22"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7550"/>
              <a:ext cx="1152" cy="1216"/>
            </a:xfrm>
            <a:prstGeom prst="rect">
              <a:avLst/>
            </a:prstGeom>
          </p:spPr>
        </p:pic>
        <p:pic>
          <p:nvPicPr>
            <p:cNvPr id="25" name="Picture 24"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8564"/>
              <a:ext cx="1152" cy="1216"/>
            </a:xfrm>
            <a:prstGeom prst="rect">
              <a:avLst/>
            </a:prstGeom>
          </p:spPr>
        </p:pic>
      </p:grpSp>
      <p:cxnSp>
        <p:nvCxnSpPr>
          <p:cNvPr id="28" name="Straight Connector 27"/>
          <p:cNvCxnSpPr/>
          <p:nvPr/>
        </p:nvCxnSpPr>
        <p:spPr>
          <a:xfrm flipV="1">
            <a:off x="2453640" y="222758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51990" y="295910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7965" y="369443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97965" y="445135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921510" y="524192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453640" y="587057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6285" y="3011170"/>
            <a:ext cx="1944370" cy="818515"/>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855595" y="3745865"/>
            <a:ext cx="2362200" cy="22098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09875" y="4096385"/>
            <a:ext cx="2423160" cy="38100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292475" y="4222115"/>
            <a:ext cx="1963420" cy="104394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49"/>
          <p:cNvSpPr txBox="1"/>
          <p:nvPr/>
        </p:nvSpPr>
        <p:spPr>
          <a:xfrm>
            <a:off x="989965" y="6273800"/>
            <a:ext cx="1038225" cy="460375"/>
          </a:xfrm>
          <a:prstGeom prst="rect">
            <a:avLst/>
          </a:prstGeom>
          <a:noFill/>
        </p:spPr>
        <p:txBody>
          <a:bodyPr wrap="none" rtlCol="0">
            <a:spAutoFit/>
          </a:bodyPr>
          <a:p>
            <a:r>
              <a:rPr lang="en-US" sz="2400" b="1">
                <a:solidFill>
                  <a:schemeClr val="bg1">
                    <a:lumMod val="50000"/>
                  </a:schemeClr>
                </a:solidFill>
                <a:cs typeface="+mn-lt"/>
              </a:rPr>
              <a:t>Sensor</a:t>
            </a:r>
            <a:endParaRPr lang="en-US" sz="2400" b="1">
              <a:solidFill>
                <a:schemeClr val="bg1">
                  <a:lumMod val="50000"/>
                </a:schemeClr>
              </a:solidFill>
              <a:cs typeface="+mn-lt"/>
            </a:endParaRPr>
          </a:p>
        </p:txBody>
      </p:sp>
      <p:sp>
        <p:nvSpPr>
          <p:cNvPr id="51" name="Text Box 50"/>
          <p:cNvSpPr txBox="1"/>
          <p:nvPr/>
        </p:nvSpPr>
        <p:spPr>
          <a:xfrm>
            <a:off x="2798445" y="6273800"/>
            <a:ext cx="1027430" cy="460375"/>
          </a:xfrm>
          <a:prstGeom prst="rect">
            <a:avLst/>
          </a:prstGeom>
          <a:noFill/>
        </p:spPr>
        <p:txBody>
          <a:bodyPr wrap="none" rtlCol="0">
            <a:spAutoFit/>
          </a:bodyPr>
          <a:p>
            <a:r>
              <a:rPr lang="en-US" sz="2400" b="1">
                <a:solidFill>
                  <a:schemeClr val="bg1">
                    <a:lumMod val="50000"/>
                  </a:schemeClr>
                </a:solidFill>
                <a:cs typeface="+mn-lt"/>
              </a:rPr>
              <a:t>Device</a:t>
            </a:r>
            <a:endParaRPr lang="en-US" sz="2400" b="1">
              <a:solidFill>
                <a:schemeClr val="bg1">
                  <a:lumMod val="50000"/>
                </a:schemeClr>
              </a:solidFill>
              <a:cs typeface="+mn-lt"/>
            </a:endParaRPr>
          </a:p>
        </p:txBody>
      </p:sp>
      <p:sp>
        <p:nvSpPr>
          <p:cNvPr id="52" name="Text Box 51"/>
          <p:cNvSpPr txBox="1"/>
          <p:nvPr/>
        </p:nvSpPr>
        <p:spPr>
          <a:xfrm>
            <a:off x="5217795" y="6298565"/>
            <a:ext cx="1290320" cy="460375"/>
          </a:xfrm>
          <a:prstGeom prst="rect">
            <a:avLst/>
          </a:prstGeom>
          <a:noFill/>
        </p:spPr>
        <p:txBody>
          <a:bodyPr wrap="none" rtlCol="0">
            <a:spAutoFit/>
          </a:bodyPr>
          <a:p>
            <a:r>
              <a:rPr lang="en-US" sz="2400" b="1">
                <a:solidFill>
                  <a:schemeClr val="bg1">
                    <a:lumMod val="50000"/>
                  </a:schemeClr>
                </a:solidFill>
                <a:cs typeface="+mn-lt"/>
              </a:rPr>
              <a:t>Gateway</a:t>
            </a:r>
            <a:endParaRPr lang="en-US" sz="2400" b="1">
              <a:solidFill>
                <a:schemeClr val="bg1">
                  <a:lumMod val="50000"/>
                </a:schemeClr>
              </a:solidFill>
              <a:cs typeface="+mn-lt"/>
            </a:endParaRPr>
          </a:p>
        </p:txBody>
      </p:sp>
      <p:sp>
        <p:nvSpPr>
          <p:cNvPr id="53" name="Text Box 52"/>
          <p:cNvSpPr txBox="1"/>
          <p:nvPr/>
        </p:nvSpPr>
        <p:spPr>
          <a:xfrm>
            <a:off x="7012940" y="6273800"/>
            <a:ext cx="995045" cy="460375"/>
          </a:xfrm>
          <a:prstGeom prst="rect">
            <a:avLst/>
          </a:prstGeom>
          <a:noFill/>
        </p:spPr>
        <p:txBody>
          <a:bodyPr wrap="none" rtlCol="0">
            <a:spAutoFit/>
          </a:bodyPr>
          <a:p>
            <a:r>
              <a:rPr lang="en-US" sz="2400" b="1">
                <a:solidFill>
                  <a:schemeClr val="bg1">
                    <a:lumMod val="50000"/>
                  </a:schemeClr>
                </a:solidFill>
                <a:cs typeface="+mn-lt"/>
              </a:rPr>
              <a:t>Server</a:t>
            </a:r>
            <a:endParaRPr lang="en-US" sz="2400" b="1">
              <a:solidFill>
                <a:schemeClr val="bg1">
                  <a:lumMod val="50000"/>
                </a:schemeClr>
              </a:solidFill>
              <a:cs typeface="+mn-lt"/>
            </a:endParaRPr>
          </a:p>
        </p:txBody>
      </p:sp>
      <p:sp>
        <p:nvSpPr>
          <p:cNvPr id="54" name="Text Box 53"/>
          <p:cNvSpPr txBox="1"/>
          <p:nvPr/>
        </p:nvSpPr>
        <p:spPr>
          <a:xfrm>
            <a:off x="8824595" y="6298565"/>
            <a:ext cx="1170305" cy="460375"/>
          </a:xfrm>
          <a:prstGeom prst="rect">
            <a:avLst/>
          </a:prstGeom>
          <a:noFill/>
        </p:spPr>
        <p:txBody>
          <a:bodyPr wrap="none" rtlCol="0">
            <a:spAutoFit/>
          </a:bodyPr>
          <a:p>
            <a:r>
              <a:rPr lang="en-US" sz="2400" b="1">
                <a:solidFill>
                  <a:schemeClr val="bg1">
                    <a:lumMod val="50000"/>
                  </a:schemeClr>
                </a:solidFill>
                <a:cs typeface="+mn-lt"/>
              </a:rPr>
              <a:t>Aplikasi</a:t>
            </a:r>
            <a:endParaRPr lang="en-US" sz="2400" b="1">
              <a:solidFill>
                <a:schemeClr val="bg1">
                  <a:lumMod val="50000"/>
                </a:schemeClr>
              </a:solidFill>
              <a:cs typeface="+mn-lt"/>
            </a:endParaRPr>
          </a:p>
        </p:txBody>
      </p:sp>
      <p:sp>
        <p:nvSpPr>
          <p:cNvPr id="6" name="Freeform 5"/>
          <p:cNvSpPr/>
          <p:nvPr/>
        </p:nvSpPr>
        <p:spPr>
          <a:xfrm>
            <a:off x="85725" y="1682115"/>
            <a:ext cx="3138805" cy="5019675"/>
          </a:xfrm>
          <a:custGeom>
            <a:avLst/>
            <a:gdLst>
              <a:gd name="connisteX0" fmla="*/ 494665 w 3138805"/>
              <a:gd name="connsiteY0" fmla="*/ 127635 h 5019675"/>
              <a:gd name="connisteX1" fmla="*/ 2389505 w 3138805"/>
              <a:gd name="connsiteY1" fmla="*/ 0 h 5019675"/>
              <a:gd name="connisteX2" fmla="*/ 3138805 w 3138805"/>
              <a:gd name="connsiteY2" fmla="*/ 268605 h 5019675"/>
              <a:gd name="connisteX3" fmla="*/ 3124835 w 3138805"/>
              <a:gd name="connsiteY3" fmla="*/ 664845 h 5019675"/>
              <a:gd name="connisteX4" fmla="*/ 2757170 w 3138805"/>
              <a:gd name="connsiteY4" fmla="*/ 777875 h 5019675"/>
              <a:gd name="connisteX5" fmla="*/ 2601595 w 3138805"/>
              <a:gd name="connsiteY5" fmla="*/ 1386205 h 5019675"/>
              <a:gd name="connisteX6" fmla="*/ 2092960 w 3138805"/>
              <a:gd name="connsiteY6" fmla="*/ 1696720 h 5019675"/>
              <a:gd name="connisteX7" fmla="*/ 2177415 w 3138805"/>
              <a:gd name="connsiteY7" fmla="*/ 2333625 h 5019675"/>
              <a:gd name="connisteX8" fmla="*/ 2149475 w 3138805"/>
              <a:gd name="connsiteY8" fmla="*/ 3195955 h 5019675"/>
              <a:gd name="connisteX9" fmla="*/ 2559685 w 3138805"/>
              <a:gd name="connsiteY9" fmla="*/ 3493135 h 5019675"/>
              <a:gd name="connisteX10" fmla="*/ 2573655 w 3138805"/>
              <a:gd name="connsiteY10" fmla="*/ 3874770 h 5019675"/>
              <a:gd name="connisteX11" fmla="*/ 3068320 w 3138805"/>
              <a:gd name="connsiteY11" fmla="*/ 4044315 h 5019675"/>
              <a:gd name="connisteX12" fmla="*/ 3124835 w 3138805"/>
              <a:gd name="connsiteY12" fmla="*/ 4468495 h 5019675"/>
              <a:gd name="connisteX13" fmla="*/ 2531110 w 3138805"/>
              <a:gd name="connsiteY13" fmla="*/ 4864735 h 5019675"/>
              <a:gd name="connisteX14" fmla="*/ 2517140 w 3138805"/>
              <a:gd name="connsiteY14" fmla="*/ 5019675 h 5019675"/>
              <a:gd name="connisteX15" fmla="*/ 0 w 3138805"/>
              <a:gd name="connsiteY15" fmla="*/ 5005705 h 5019675"/>
              <a:gd name="connisteX16" fmla="*/ 13970 w 3138805"/>
              <a:gd name="connsiteY16" fmla="*/ 85090 h 50196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3138805" h="5019675">
                <a:moveTo>
                  <a:pt x="494665" y="127635"/>
                </a:moveTo>
                <a:lnTo>
                  <a:pt x="2389505" y="0"/>
                </a:lnTo>
                <a:lnTo>
                  <a:pt x="3138805" y="268605"/>
                </a:lnTo>
                <a:lnTo>
                  <a:pt x="3124835" y="664845"/>
                </a:lnTo>
                <a:lnTo>
                  <a:pt x="2757170" y="777875"/>
                </a:lnTo>
                <a:lnTo>
                  <a:pt x="2601595" y="1386205"/>
                </a:lnTo>
                <a:lnTo>
                  <a:pt x="2092960" y="1696720"/>
                </a:lnTo>
                <a:lnTo>
                  <a:pt x="2177415" y="2333625"/>
                </a:lnTo>
                <a:lnTo>
                  <a:pt x="2149475" y="3195955"/>
                </a:lnTo>
                <a:lnTo>
                  <a:pt x="2559685" y="3493135"/>
                </a:lnTo>
                <a:lnTo>
                  <a:pt x="2573655" y="3874770"/>
                </a:lnTo>
                <a:lnTo>
                  <a:pt x="3068320" y="4044315"/>
                </a:lnTo>
                <a:lnTo>
                  <a:pt x="3124835" y="4468495"/>
                </a:lnTo>
                <a:lnTo>
                  <a:pt x="2531110" y="4864735"/>
                </a:lnTo>
                <a:lnTo>
                  <a:pt x="2517140" y="5019675"/>
                </a:lnTo>
                <a:lnTo>
                  <a:pt x="0" y="5005705"/>
                </a:lnTo>
                <a:lnTo>
                  <a:pt x="13970" y="85090"/>
                </a:lnTo>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reeform 10"/>
          <p:cNvSpPr/>
          <p:nvPr/>
        </p:nvSpPr>
        <p:spPr>
          <a:xfrm>
            <a:off x="6231255" y="2017395"/>
            <a:ext cx="4572000" cy="4798060"/>
          </a:xfrm>
          <a:custGeom>
            <a:avLst/>
            <a:gdLst>
              <a:gd name="connisteX0" fmla="*/ 1010920 w 4572000"/>
              <a:gd name="connsiteY0" fmla="*/ 15240 h 4798060"/>
              <a:gd name="connisteX1" fmla="*/ 935355 w 4572000"/>
              <a:gd name="connsiteY1" fmla="*/ 29845 h 4798060"/>
              <a:gd name="connisteX2" fmla="*/ 301625 w 4572000"/>
              <a:gd name="connsiteY2" fmla="*/ 769620 h 4798060"/>
              <a:gd name="connisteX3" fmla="*/ 332105 w 4572000"/>
              <a:gd name="connsiteY3" fmla="*/ 1553845 h 4798060"/>
              <a:gd name="connisteX4" fmla="*/ 45085 w 4572000"/>
              <a:gd name="connsiteY4" fmla="*/ 1870710 h 4798060"/>
              <a:gd name="connisteX5" fmla="*/ 0 w 4572000"/>
              <a:gd name="connsiteY5" fmla="*/ 2489835 h 4798060"/>
              <a:gd name="connisteX6" fmla="*/ 392430 w 4572000"/>
              <a:gd name="connsiteY6" fmla="*/ 3244215 h 4798060"/>
              <a:gd name="connisteX7" fmla="*/ 588645 w 4572000"/>
              <a:gd name="connsiteY7" fmla="*/ 4481195 h 4798060"/>
              <a:gd name="connisteX8" fmla="*/ 981075 w 4572000"/>
              <a:gd name="connsiteY8" fmla="*/ 4783455 h 4798060"/>
              <a:gd name="connisteX9" fmla="*/ 2851785 w 4572000"/>
              <a:gd name="connsiteY9" fmla="*/ 4798060 h 4798060"/>
              <a:gd name="connisteX10" fmla="*/ 4360545 w 4572000"/>
              <a:gd name="connsiteY10" fmla="*/ 4617085 h 4798060"/>
              <a:gd name="connisteX11" fmla="*/ 4572000 w 4572000"/>
              <a:gd name="connsiteY11" fmla="*/ 3274060 h 4798060"/>
              <a:gd name="connisteX12" fmla="*/ 4315460 w 4572000"/>
              <a:gd name="connsiteY12" fmla="*/ 1071245 h 4798060"/>
              <a:gd name="connisteX13" fmla="*/ 3425190 w 4572000"/>
              <a:gd name="connsiteY13" fmla="*/ 0 h 4798060"/>
              <a:gd name="connisteX14" fmla="*/ 1704975 w 4572000"/>
              <a:gd name="connsiteY14" fmla="*/ 0 h 479806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4572000" h="4798060">
                <a:moveTo>
                  <a:pt x="1010920" y="15240"/>
                </a:moveTo>
                <a:lnTo>
                  <a:pt x="935355" y="29845"/>
                </a:lnTo>
                <a:lnTo>
                  <a:pt x="301625" y="769620"/>
                </a:lnTo>
                <a:lnTo>
                  <a:pt x="332105" y="1553845"/>
                </a:lnTo>
                <a:lnTo>
                  <a:pt x="45085" y="1870710"/>
                </a:lnTo>
                <a:lnTo>
                  <a:pt x="0" y="2489835"/>
                </a:lnTo>
                <a:lnTo>
                  <a:pt x="392430" y="3244215"/>
                </a:lnTo>
                <a:lnTo>
                  <a:pt x="588645" y="4481195"/>
                </a:lnTo>
                <a:lnTo>
                  <a:pt x="981075" y="4783455"/>
                </a:lnTo>
                <a:lnTo>
                  <a:pt x="2851785" y="4798060"/>
                </a:lnTo>
                <a:lnTo>
                  <a:pt x="4360545" y="4617085"/>
                </a:lnTo>
                <a:lnTo>
                  <a:pt x="4572000" y="3274060"/>
                </a:lnTo>
                <a:lnTo>
                  <a:pt x="4315460" y="1071245"/>
                </a:lnTo>
                <a:lnTo>
                  <a:pt x="3425190" y="0"/>
                </a:lnTo>
                <a:lnTo>
                  <a:pt x="1704975" y="0"/>
                </a:lnTo>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Connector 11"/>
          <p:cNvCxnSpPr/>
          <p:nvPr/>
        </p:nvCxnSpPr>
        <p:spPr>
          <a:xfrm>
            <a:off x="3833495" y="2233295"/>
            <a:ext cx="1484630" cy="1499235"/>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825875" y="4321175"/>
            <a:ext cx="1490980" cy="157353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6864985" y="2959100"/>
            <a:ext cx="4659630" cy="2122805"/>
          </a:xfrm>
          <a:prstGeom prst="rect">
            <a:avLst/>
          </a:prstGeom>
          <a:noFill/>
        </p:spPr>
        <p:txBody>
          <a:bodyPr wrap="none" rtlCol="0">
            <a:spAutoFit/>
          </a:bodyPr>
          <a:p>
            <a:pPr algn="l"/>
            <a:r>
              <a:rPr lang="en-US" sz="2400" b="1">
                <a:solidFill>
                  <a:schemeClr val="bg1">
                    <a:lumMod val="50000"/>
                  </a:schemeClr>
                </a:solidFill>
              </a:rPr>
              <a:t>Tipe Koneksi Device </a:t>
            </a:r>
            <a:r>
              <a:rPr lang="en-US" sz="2400" b="1">
                <a:solidFill>
                  <a:schemeClr val="bg1">
                    <a:lumMod val="50000"/>
                  </a:schemeClr>
                </a:solidFill>
                <a:latin typeface="Arial" panose="020B0604020202020204" pitchFamily="34" charset="0"/>
                <a:cs typeface="Arial" panose="020B0604020202020204" pitchFamily="34" charset="0"/>
              </a:rPr>
              <a:t>→ Gateway :</a:t>
            </a:r>
            <a:r>
              <a:rPr lang="en-US" sz="2400" b="1">
                <a:solidFill>
                  <a:schemeClr val="bg1">
                    <a:lumMod val="50000"/>
                  </a:schemeClr>
                </a:solidFill>
              </a:rPr>
              <a:t> </a:t>
            </a:r>
            <a:endParaRPr lang="en-US" sz="2400" b="1">
              <a:solidFill>
                <a:schemeClr val="bg1">
                  <a:lumMod val="50000"/>
                </a:schemeClr>
              </a:solidFill>
            </a:endParaRPr>
          </a:p>
          <a:p>
            <a:pPr algn="l"/>
            <a:r>
              <a:rPr lang="en-US"/>
              <a:t>- WiFi</a:t>
            </a:r>
            <a:endParaRPr lang="en-US"/>
          </a:p>
          <a:p>
            <a:pPr algn="l"/>
            <a:r>
              <a:rPr lang="en-US"/>
              <a:t>- Bluetooth</a:t>
            </a:r>
            <a:endParaRPr lang="en-US"/>
          </a:p>
          <a:p>
            <a:pPr algn="l"/>
            <a:r>
              <a:rPr lang="en-US">
                <a:sym typeface="+mn-ea"/>
              </a:rPr>
              <a:t>- Celullar (2G/3G/4G)</a:t>
            </a:r>
            <a:endParaRPr lang="en-US"/>
          </a:p>
          <a:p>
            <a:pPr algn="l"/>
            <a:r>
              <a:rPr lang="en-US"/>
              <a:t>- Ethernet (Kabel)</a:t>
            </a:r>
            <a:endParaRPr lang="en-US"/>
          </a:p>
          <a:p>
            <a:pPr algn="l"/>
            <a:r>
              <a:rPr lang="en-US"/>
              <a:t>- Zigbee</a:t>
            </a:r>
            <a:endParaRPr lang="en-US"/>
          </a:p>
          <a:p>
            <a:pPr algn="l"/>
            <a:r>
              <a:rPr lang="en-US"/>
              <a:t>- LoRa</a:t>
            </a:r>
            <a:endParaRPr lang="en-US"/>
          </a:p>
        </p:txBody>
      </p:sp>
      <p:sp>
        <p:nvSpPr>
          <p:cNvPr id="16" name="Rounded Rectangular Callout 15"/>
          <p:cNvSpPr/>
          <p:nvPr/>
        </p:nvSpPr>
        <p:spPr>
          <a:xfrm>
            <a:off x="4661535" y="2227580"/>
            <a:ext cx="1569720" cy="588645"/>
          </a:xfrm>
          <a:prstGeom prst="wedgeRoundRectCallout">
            <a:avLst>
              <a:gd name="adj1" fmla="val -38106"/>
              <a:gd name="adj2" fmla="val 77831"/>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bg1">
                    <a:lumMod val="50000"/>
                  </a:schemeClr>
                </a:solidFill>
              </a:rPr>
              <a:t>connectivity</a:t>
            </a:r>
            <a:endParaRPr lang="en-US">
              <a:solidFill>
                <a:schemeClr val="bg1">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Users\yunus\Desktop\IoT-Infrastructure-Infograph.pngIoT-Infrastructure-Infograph"/>
          <p:cNvPicPr>
            <a:picLocks noChangeAspect="1"/>
          </p:cNvPicPr>
          <p:nvPr>
            <p:ph idx="1"/>
          </p:nvPr>
        </p:nvPicPr>
        <p:blipFill>
          <a:blip r:embed="rId1"/>
          <a:srcRect l="1645" t="584"/>
          <a:stretch>
            <a:fillRect/>
          </a:stretch>
        </p:blipFill>
        <p:spPr>
          <a:xfrm>
            <a:off x="143510" y="1619885"/>
            <a:ext cx="10135235" cy="4752975"/>
          </a:xfrm>
          <a:prstGeom prst="rect">
            <a:avLst/>
          </a:prstGeom>
        </p:spPr>
      </p:pic>
      <p:grpSp>
        <p:nvGrpSpPr>
          <p:cNvPr id="27" name="Group 26"/>
          <p:cNvGrpSpPr/>
          <p:nvPr/>
        </p:nvGrpSpPr>
        <p:grpSpPr>
          <a:xfrm>
            <a:off x="2189480" y="1677035"/>
            <a:ext cx="1693545" cy="4504690"/>
            <a:chOff x="4338" y="2686"/>
            <a:chExt cx="2667" cy="7094"/>
          </a:xfrm>
        </p:grpSpPr>
        <p:pic>
          <p:nvPicPr>
            <p:cNvPr id="10" name="Picture 9"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2686"/>
              <a:ext cx="1152" cy="1216"/>
            </a:xfrm>
            <a:prstGeom prst="rect">
              <a:avLst/>
            </a:prstGeom>
          </p:spPr>
        </p:pic>
        <p:pic>
          <p:nvPicPr>
            <p:cNvPr id="17" name="Picture 16"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3902"/>
              <a:ext cx="1152" cy="1216"/>
            </a:xfrm>
            <a:prstGeom prst="rect">
              <a:avLst/>
            </a:prstGeom>
          </p:spPr>
        </p:pic>
        <p:pic>
          <p:nvPicPr>
            <p:cNvPr id="19" name="Picture 18"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5118"/>
              <a:ext cx="1152" cy="1216"/>
            </a:xfrm>
            <a:prstGeom prst="rect">
              <a:avLst/>
            </a:prstGeom>
          </p:spPr>
        </p:pic>
        <p:pic>
          <p:nvPicPr>
            <p:cNvPr id="21" name="Picture 20"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6334"/>
              <a:ext cx="1152" cy="1216"/>
            </a:xfrm>
            <a:prstGeom prst="rect">
              <a:avLst/>
            </a:prstGeom>
          </p:spPr>
        </p:pic>
        <p:pic>
          <p:nvPicPr>
            <p:cNvPr id="23" name="Picture 22"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7550"/>
              <a:ext cx="1152" cy="1216"/>
            </a:xfrm>
            <a:prstGeom prst="rect">
              <a:avLst/>
            </a:prstGeom>
          </p:spPr>
        </p:pic>
        <p:pic>
          <p:nvPicPr>
            <p:cNvPr id="25" name="Picture 24"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8564"/>
              <a:ext cx="1152" cy="1216"/>
            </a:xfrm>
            <a:prstGeom prst="rect">
              <a:avLst/>
            </a:prstGeom>
          </p:spPr>
        </p:pic>
      </p:grpSp>
      <p:cxnSp>
        <p:nvCxnSpPr>
          <p:cNvPr id="28" name="Straight Connector 27"/>
          <p:cNvCxnSpPr/>
          <p:nvPr/>
        </p:nvCxnSpPr>
        <p:spPr>
          <a:xfrm flipV="1">
            <a:off x="2453640" y="222758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51990" y="295910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7965" y="369443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97965" y="445135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921510" y="524192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453640" y="587057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6285" y="3011170"/>
            <a:ext cx="1944370" cy="818515"/>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855595" y="3745865"/>
            <a:ext cx="2362200" cy="22098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09875" y="4096385"/>
            <a:ext cx="2423160" cy="38100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292475" y="4222115"/>
            <a:ext cx="1963420" cy="104394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49"/>
          <p:cNvSpPr txBox="1"/>
          <p:nvPr/>
        </p:nvSpPr>
        <p:spPr>
          <a:xfrm>
            <a:off x="989965" y="6273800"/>
            <a:ext cx="1038225" cy="460375"/>
          </a:xfrm>
          <a:prstGeom prst="rect">
            <a:avLst/>
          </a:prstGeom>
          <a:noFill/>
        </p:spPr>
        <p:txBody>
          <a:bodyPr wrap="none" rtlCol="0">
            <a:spAutoFit/>
          </a:bodyPr>
          <a:p>
            <a:r>
              <a:rPr lang="en-US" sz="2400" b="1">
                <a:solidFill>
                  <a:schemeClr val="bg1">
                    <a:lumMod val="50000"/>
                  </a:schemeClr>
                </a:solidFill>
                <a:cs typeface="+mn-lt"/>
              </a:rPr>
              <a:t>Sensor</a:t>
            </a:r>
            <a:endParaRPr lang="en-US" sz="2400" b="1">
              <a:solidFill>
                <a:schemeClr val="bg1">
                  <a:lumMod val="50000"/>
                </a:schemeClr>
              </a:solidFill>
              <a:cs typeface="+mn-lt"/>
            </a:endParaRPr>
          </a:p>
        </p:txBody>
      </p:sp>
      <p:sp>
        <p:nvSpPr>
          <p:cNvPr id="51" name="Text Box 50"/>
          <p:cNvSpPr txBox="1"/>
          <p:nvPr/>
        </p:nvSpPr>
        <p:spPr>
          <a:xfrm>
            <a:off x="2798445" y="6273800"/>
            <a:ext cx="1027430" cy="460375"/>
          </a:xfrm>
          <a:prstGeom prst="rect">
            <a:avLst/>
          </a:prstGeom>
          <a:noFill/>
        </p:spPr>
        <p:txBody>
          <a:bodyPr wrap="none" rtlCol="0">
            <a:spAutoFit/>
          </a:bodyPr>
          <a:p>
            <a:r>
              <a:rPr lang="en-US" sz="2400" b="1">
                <a:solidFill>
                  <a:schemeClr val="bg1">
                    <a:lumMod val="50000"/>
                  </a:schemeClr>
                </a:solidFill>
                <a:cs typeface="+mn-lt"/>
              </a:rPr>
              <a:t>Device</a:t>
            </a:r>
            <a:endParaRPr lang="en-US" sz="2400" b="1">
              <a:solidFill>
                <a:schemeClr val="bg1">
                  <a:lumMod val="50000"/>
                </a:schemeClr>
              </a:solidFill>
              <a:cs typeface="+mn-lt"/>
            </a:endParaRPr>
          </a:p>
        </p:txBody>
      </p:sp>
      <p:sp>
        <p:nvSpPr>
          <p:cNvPr id="52" name="Text Box 51"/>
          <p:cNvSpPr txBox="1"/>
          <p:nvPr/>
        </p:nvSpPr>
        <p:spPr>
          <a:xfrm>
            <a:off x="5217795" y="6298565"/>
            <a:ext cx="1290320" cy="460375"/>
          </a:xfrm>
          <a:prstGeom prst="rect">
            <a:avLst/>
          </a:prstGeom>
          <a:noFill/>
        </p:spPr>
        <p:txBody>
          <a:bodyPr wrap="none" rtlCol="0">
            <a:spAutoFit/>
          </a:bodyPr>
          <a:p>
            <a:r>
              <a:rPr lang="en-US" sz="2400" b="1">
                <a:solidFill>
                  <a:schemeClr val="bg1">
                    <a:lumMod val="50000"/>
                  </a:schemeClr>
                </a:solidFill>
                <a:cs typeface="+mn-lt"/>
              </a:rPr>
              <a:t>Gateway</a:t>
            </a:r>
            <a:endParaRPr lang="en-US" sz="2400" b="1">
              <a:solidFill>
                <a:schemeClr val="bg1">
                  <a:lumMod val="50000"/>
                </a:schemeClr>
              </a:solidFill>
              <a:cs typeface="+mn-lt"/>
            </a:endParaRPr>
          </a:p>
        </p:txBody>
      </p:sp>
      <p:sp>
        <p:nvSpPr>
          <p:cNvPr id="53" name="Text Box 52"/>
          <p:cNvSpPr txBox="1"/>
          <p:nvPr/>
        </p:nvSpPr>
        <p:spPr>
          <a:xfrm>
            <a:off x="7012940" y="6273800"/>
            <a:ext cx="995045" cy="460375"/>
          </a:xfrm>
          <a:prstGeom prst="rect">
            <a:avLst/>
          </a:prstGeom>
          <a:noFill/>
        </p:spPr>
        <p:txBody>
          <a:bodyPr wrap="none" rtlCol="0">
            <a:spAutoFit/>
          </a:bodyPr>
          <a:p>
            <a:r>
              <a:rPr lang="en-US" sz="2400" b="1">
                <a:solidFill>
                  <a:schemeClr val="bg1">
                    <a:lumMod val="50000"/>
                  </a:schemeClr>
                </a:solidFill>
                <a:cs typeface="+mn-lt"/>
              </a:rPr>
              <a:t>Server</a:t>
            </a:r>
            <a:endParaRPr lang="en-US" sz="2400" b="1">
              <a:solidFill>
                <a:schemeClr val="bg1">
                  <a:lumMod val="50000"/>
                </a:schemeClr>
              </a:solidFill>
              <a:cs typeface="+mn-lt"/>
            </a:endParaRPr>
          </a:p>
        </p:txBody>
      </p:sp>
      <p:sp>
        <p:nvSpPr>
          <p:cNvPr id="54" name="Text Box 53"/>
          <p:cNvSpPr txBox="1"/>
          <p:nvPr/>
        </p:nvSpPr>
        <p:spPr>
          <a:xfrm>
            <a:off x="8824595" y="6298565"/>
            <a:ext cx="1170305" cy="460375"/>
          </a:xfrm>
          <a:prstGeom prst="rect">
            <a:avLst/>
          </a:prstGeom>
          <a:noFill/>
        </p:spPr>
        <p:txBody>
          <a:bodyPr wrap="none" rtlCol="0">
            <a:spAutoFit/>
          </a:bodyPr>
          <a:p>
            <a:r>
              <a:rPr lang="en-US" sz="2400" b="1">
                <a:solidFill>
                  <a:schemeClr val="bg1">
                    <a:lumMod val="50000"/>
                  </a:schemeClr>
                </a:solidFill>
                <a:cs typeface="+mn-lt"/>
              </a:rPr>
              <a:t>Aplikasi</a:t>
            </a:r>
            <a:endParaRPr lang="en-US" sz="2400" b="1">
              <a:solidFill>
                <a:schemeClr val="bg1">
                  <a:lumMod val="50000"/>
                </a:schemeClr>
              </a:solidFill>
              <a:cs typeface="+mn-lt"/>
            </a:endParaRPr>
          </a:p>
        </p:txBody>
      </p:sp>
      <p:sp>
        <p:nvSpPr>
          <p:cNvPr id="6" name="Freeform 5"/>
          <p:cNvSpPr/>
          <p:nvPr/>
        </p:nvSpPr>
        <p:spPr>
          <a:xfrm>
            <a:off x="85725" y="1682115"/>
            <a:ext cx="3138805" cy="5019675"/>
          </a:xfrm>
          <a:custGeom>
            <a:avLst/>
            <a:gdLst>
              <a:gd name="connisteX0" fmla="*/ 494665 w 3138805"/>
              <a:gd name="connsiteY0" fmla="*/ 127635 h 5019675"/>
              <a:gd name="connisteX1" fmla="*/ 2389505 w 3138805"/>
              <a:gd name="connsiteY1" fmla="*/ 0 h 5019675"/>
              <a:gd name="connisteX2" fmla="*/ 3138805 w 3138805"/>
              <a:gd name="connsiteY2" fmla="*/ 268605 h 5019675"/>
              <a:gd name="connisteX3" fmla="*/ 3124835 w 3138805"/>
              <a:gd name="connsiteY3" fmla="*/ 664845 h 5019675"/>
              <a:gd name="connisteX4" fmla="*/ 2757170 w 3138805"/>
              <a:gd name="connsiteY4" fmla="*/ 777875 h 5019675"/>
              <a:gd name="connisteX5" fmla="*/ 2601595 w 3138805"/>
              <a:gd name="connsiteY5" fmla="*/ 1386205 h 5019675"/>
              <a:gd name="connisteX6" fmla="*/ 2092960 w 3138805"/>
              <a:gd name="connsiteY6" fmla="*/ 1696720 h 5019675"/>
              <a:gd name="connisteX7" fmla="*/ 2177415 w 3138805"/>
              <a:gd name="connsiteY7" fmla="*/ 2333625 h 5019675"/>
              <a:gd name="connisteX8" fmla="*/ 2149475 w 3138805"/>
              <a:gd name="connsiteY8" fmla="*/ 3195955 h 5019675"/>
              <a:gd name="connisteX9" fmla="*/ 2559685 w 3138805"/>
              <a:gd name="connsiteY9" fmla="*/ 3493135 h 5019675"/>
              <a:gd name="connisteX10" fmla="*/ 2573655 w 3138805"/>
              <a:gd name="connsiteY10" fmla="*/ 3874770 h 5019675"/>
              <a:gd name="connisteX11" fmla="*/ 3068320 w 3138805"/>
              <a:gd name="connsiteY11" fmla="*/ 4044315 h 5019675"/>
              <a:gd name="connisteX12" fmla="*/ 3124835 w 3138805"/>
              <a:gd name="connsiteY12" fmla="*/ 4468495 h 5019675"/>
              <a:gd name="connisteX13" fmla="*/ 2531110 w 3138805"/>
              <a:gd name="connsiteY13" fmla="*/ 4864735 h 5019675"/>
              <a:gd name="connisteX14" fmla="*/ 2517140 w 3138805"/>
              <a:gd name="connsiteY14" fmla="*/ 5019675 h 5019675"/>
              <a:gd name="connisteX15" fmla="*/ 0 w 3138805"/>
              <a:gd name="connsiteY15" fmla="*/ 5005705 h 5019675"/>
              <a:gd name="connisteX16" fmla="*/ 13970 w 3138805"/>
              <a:gd name="connsiteY16" fmla="*/ 85090 h 50196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3138805" h="5019675">
                <a:moveTo>
                  <a:pt x="494665" y="127635"/>
                </a:moveTo>
                <a:lnTo>
                  <a:pt x="2389505" y="0"/>
                </a:lnTo>
                <a:lnTo>
                  <a:pt x="3138805" y="268605"/>
                </a:lnTo>
                <a:lnTo>
                  <a:pt x="3124835" y="664845"/>
                </a:lnTo>
                <a:lnTo>
                  <a:pt x="2757170" y="777875"/>
                </a:lnTo>
                <a:lnTo>
                  <a:pt x="2601595" y="1386205"/>
                </a:lnTo>
                <a:lnTo>
                  <a:pt x="2092960" y="1696720"/>
                </a:lnTo>
                <a:lnTo>
                  <a:pt x="2177415" y="2333625"/>
                </a:lnTo>
                <a:lnTo>
                  <a:pt x="2149475" y="3195955"/>
                </a:lnTo>
                <a:lnTo>
                  <a:pt x="2559685" y="3493135"/>
                </a:lnTo>
                <a:lnTo>
                  <a:pt x="2573655" y="3874770"/>
                </a:lnTo>
                <a:lnTo>
                  <a:pt x="3068320" y="4044315"/>
                </a:lnTo>
                <a:lnTo>
                  <a:pt x="3124835" y="4468495"/>
                </a:lnTo>
                <a:lnTo>
                  <a:pt x="2531110" y="4864735"/>
                </a:lnTo>
                <a:lnTo>
                  <a:pt x="2517140" y="5019675"/>
                </a:lnTo>
                <a:lnTo>
                  <a:pt x="0" y="5005705"/>
                </a:lnTo>
                <a:lnTo>
                  <a:pt x="13970" y="85090"/>
                </a:lnTo>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reeform 10"/>
          <p:cNvSpPr/>
          <p:nvPr/>
        </p:nvSpPr>
        <p:spPr>
          <a:xfrm>
            <a:off x="6231255" y="2017395"/>
            <a:ext cx="4572000" cy="4798060"/>
          </a:xfrm>
          <a:custGeom>
            <a:avLst/>
            <a:gdLst>
              <a:gd name="connisteX0" fmla="*/ 1010920 w 4572000"/>
              <a:gd name="connsiteY0" fmla="*/ 15240 h 4798060"/>
              <a:gd name="connisteX1" fmla="*/ 935355 w 4572000"/>
              <a:gd name="connsiteY1" fmla="*/ 29845 h 4798060"/>
              <a:gd name="connisteX2" fmla="*/ 301625 w 4572000"/>
              <a:gd name="connsiteY2" fmla="*/ 769620 h 4798060"/>
              <a:gd name="connisteX3" fmla="*/ 332105 w 4572000"/>
              <a:gd name="connsiteY3" fmla="*/ 1553845 h 4798060"/>
              <a:gd name="connisteX4" fmla="*/ 45085 w 4572000"/>
              <a:gd name="connsiteY4" fmla="*/ 1870710 h 4798060"/>
              <a:gd name="connisteX5" fmla="*/ 0 w 4572000"/>
              <a:gd name="connsiteY5" fmla="*/ 2489835 h 4798060"/>
              <a:gd name="connisteX6" fmla="*/ 392430 w 4572000"/>
              <a:gd name="connsiteY6" fmla="*/ 3244215 h 4798060"/>
              <a:gd name="connisteX7" fmla="*/ 588645 w 4572000"/>
              <a:gd name="connsiteY7" fmla="*/ 4481195 h 4798060"/>
              <a:gd name="connisteX8" fmla="*/ 981075 w 4572000"/>
              <a:gd name="connsiteY8" fmla="*/ 4783455 h 4798060"/>
              <a:gd name="connisteX9" fmla="*/ 2851785 w 4572000"/>
              <a:gd name="connsiteY9" fmla="*/ 4798060 h 4798060"/>
              <a:gd name="connisteX10" fmla="*/ 4360545 w 4572000"/>
              <a:gd name="connsiteY10" fmla="*/ 4617085 h 4798060"/>
              <a:gd name="connisteX11" fmla="*/ 4572000 w 4572000"/>
              <a:gd name="connsiteY11" fmla="*/ 3274060 h 4798060"/>
              <a:gd name="connisteX12" fmla="*/ 4315460 w 4572000"/>
              <a:gd name="connsiteY12" fmla="*/ 1071245 h 4798060"/>
              <a:gd name="connisteX13" fmla="*/ 3425190 w 4572000"/>
              <a:gd name="connsiteY13" fmla="*/ 0 h 4798060"/>
              <a:gd name="connisteX14" fmla="*/ 1704975 w 4572000"/>
              <a:gd name="connsiteY14" fmla="*/ 0 h 479806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4572000" h="4798060">
                <a:moveTo>
                  <a:pt x="1010920" y="15240"/>
                </a:moveTo>
                <a:lnTo>
                  <a:pt x="935355" y="29845"/>
                </a:lnTo>
                <a:lnTo>
                  <a:pt x="301625" y="769620"/>
                </a:lnTo>
                <a:lnTo>
                  <a:pt x="332105" y="1553845"/>
                </a:lnTo>
                <a:lnTo>
                  <a:pt x="45085" y="1870710"/>
                </a:lnTo>
                <a:lnTo>
                  <a:pt x="0" y="2489835"/>
                </a:lnTo>
                <a:lnTo>
                  <a:pt x="392430" y="3244215"/>
                </a:lnTo>
                <a:lnTo>
                  <a:pt x="588645" y="4481195"/>
                </a:lnTo>
                <a:lnTo>
                  <a:pt x="981075" y="4783455"/>
                </a:lnTo>
                <a:lnTo>
                  <a:pt x="2851785" y="4798060"/>
                </a:lnTo>
                <a:lnTo>
                  <a:pt x="4360545" y="4617085"/>
                </a:lnTo>
                <a:lnTo>
                  <a:pt x="4572000" y="3274060"/>
                </a:lnTo>
                <a:lnTo>
                  <a:pt x="4315460" y="1071245"/>
                </a:lnTo>
                <a:lnTo>
                  <a:pt x="3425190" y="0"/>
                </a:lnTo>
                <a:lnTo>
                  <a:pt x="1704975" y="0"/>
                </a:lnTo>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Connector 11"/>
          <p:cNvCxnSpPr/>
          <p:nvPr/>
        </p:nvCxnSpPr>
        <p:spPr>
          <a:xfrm>
            <a:off x="3833495" y="2233295"/>
            <a:ext cx="1484630" cy="1499235"/>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825875" y="4321175"/>
            <a:ext cx="1490980" cy="157353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7012940" y="2498725"/>
            <a:ext cx="3956685" cy="460375"/>
          </a:xfrm>
          <a:prstGeom prst="rect">
            <a:avLst/>
          </a:prstGeom>
          <a:noFill/>
        </p:spPr>
        <p:txBody>
          <a:bodyPr wrap="none" rtlCol="0">
            <a:spAutoFit/>
          </a:bodyPr>
          <a:p>
            <a:pPr algn="l"/>
            <a:r>
              <a:rPr lang="en-US" sz="2400" b="1">
                <a:solidFill>
                  <a:schemeClr val="bg1">
                    <a:lumMod val="50000"/>
                  </a:schemeClr>
                </a:solidFill>
              </a:rPr>
              <a:t>Gateway dengan koneksi WiFi</a:t>
            </a:r>
            <a:endParaRPr lang="en-US"/>
          </a:p>
        </p:txBody>
      </p:sp>
      <p:pic>
        <p:nvPicPr>
          <p:cNvPr id="5" name="Picture 4" descr="forum.tp-link.com."/>
          <p:cNvPicPr>
            <a:picLocks noChangeAspect="1"/>
          </p:cNvPicPr>
          <p:nvPr/>
        </p:nvPicPr>
        <p:blipFill>
          <a:blip r:embed="rId3"/>
          <a:stretch>
            <a:fillRect/>
          </a:stretch>
        </p:blipFill>
        <p:spPr>
          <a:xfrm>
            <a:off x="7364730" y="2959100"/>
            <a:ext cx="3253105" cy="1830070"/>
          </a:xfrm>
          <a:prstGeom prst="rect">
            <a:avLst/>
          </a:prstGeom>
        </p:spPr>
      </p:pic>
      <p:sp>
        <p:nvSpPr>
          <p:cNvPr id="7" name="Text Box 6"/>
          <p:cNvSpPr txBox="1"/>
          <p:nvPr/>
        </p:nvSpPr>
        <p:spPr>
          <a:xfrm>
            <a:off x="7513955" y="4879975"/>
            <a:ext cx="3289300" cy="368300"/>
          </a:xfrm>
          <a:prstGeom prst="rect">
            <a:avLst/>
          </a:prstGeom>
          <a:noFill/>
        </p:spPr>
        <p:txBody>
          <a:bodyPr wrap="square" rtlCol="0">
            <a:spAutoFit/>
          </a:bodyPr>
          <a:p>
            <a:pPr algn="ctr"/>
            <a:r>
              <a:rPr lang="en-US"/>
              <a:t>WiFi AP (Access Point)</a:t>
            </a:r>
            <a:endParaRPr lang="en-US"/>
          </a:p>
        </p:txBody>
      </p:sp>
      <p:sp>
        <p:nvSpPr>
          <p:cNvPr id="15" name="Rounded Rectangular Callout 14"/>
          <p:cNvSpPr/>
          <p:nvPr/>
        </p:nvSpPr>
        <p:spPr>
          <a:xfrm>
            <a:off x="4661535" y="2227580"/>
            <a:ext cx="1569720" cy="588645"/>
          </a:xfrm>
          <a:prstGeom prst="wedgeRoundRectCallout">
            <a:avLst>
              <a:gd name="adj1" fmla="val -38106"/>
              <a:gd name="adj2" fmla="val 77831"/>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bg1">
                    <a:lumMod val="50000"/>
                  </a:schemeClr>
                </a:solidFill>
              </a:rPr>
              <a:t>Sinyal WiFi</a:t>
            </a:r>
            <a:endParaRPr lang="en-US">
              <a:solidFill>
                <a:schemeClr val="bg1">
                  <a:lumMod val="5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Users\yunus\Desktop\IoT-Infrastructure-Infograph.pngIoT-Infrastructure-Infograph"/>
          <p:cNvPicPr>
            <a:picLocks noChangeAspect="1"/>
          </p:cNvPicPr>
          <p:nvPr>
            <p:ph idx="1"/>
          </p:nvPr>
        </p:nvPicPr>
        <p:blipFill>
          <a:blip r:embed="rId1"/>
          <a:srcRect l="1645" t="584"/>
          <a:stretch>
            <a:fillRect/>
          </a:stretch>
        </p:blipFill>
        <p:spPr>
          <a:xfrm>
            <a:off x="143510" y="1619885"/>
            <a:ext cx="10135235" cy="4752975"/>
          </a:xfrm>
          <a:prstGeom prst="rect">
            <a:avLst/>
          </a:prstGeom>
        </p:spPr>
      </p:pic>
      <p:grpSp>
        <p:nvGrpSpPr>
          <p:cNvPr id="27" name="Group 26"/>
          <p:cNvGrpSpPr/>
          <p:nvPr/>
        </p:nvGrpSpPr>
        <p:grpSpPr>
          <a:xfrm>
            <a:off x="2189480" y="1677035"/>
            <a:ext cx="1693545" cy="4504690"/>
            <a:chOff x="4338" y="2686"/>
            <a:chExt cx="2667" cy="7094"/>
          </a:xfrm>
        </p:grpSpPr>
        <p:pic>
          <p:nvPicPr>
            <p:cNvPr id="10" name="Picture 9"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2686"/>
              <a:ext cx="1152" cy="1216"/>
            </a:xfrm>
            <a:prstGeom prst="rect">
              <a:avLst/>
            </a:prstGeom>
          </p:spPr>
        </p:pic>
        <p:pic>
          <p:nvPicPr>
            <p:cNvPr id="17" name="Picture 16"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3902"/>
              <a:ext cx="1152" cy="1216"/>
            </a:xfrm>
            <a:prstGeom prst="rect">
              <a:avLst/>
            </a:prstGeom>
          </p:spPr>
        </p:pic>
        <p:pic>
          <p:nvPicPr>
            <p:cNvPr id="19" name="Picture 18"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5118"/>
              <a:ext cx="1152" cy="1216"/>
            </a:xfrm>
            <a:prstGeom prst="rect">
              <a:avLst/>
            </a:prstGeom>
          </p:spPr>
        </p:pic>
        <p:pic>
          <p:nvPicPr>
            <p:cNvPr id="21" name="Picture 20"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6334"/>
              <a:ext cx="1152" cy="1216"/>
            </a:xfrm>
            <a:prstGeom prst="rect">
              <a:avLst/>
            </a:prstGeom>
          </p:spPr>
        </p:pic>
        <p:pic>
          <p:nvPicPr>
            <p:cNvPr id="23" name="Picture 22"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7550"/>
              <a:ext cx="1152" cy="1216"/>
            </a:xfrm>
            <a:prstGeom prst="rect">
              <a:avLst/>
            </a:prstGeom>
          </p:spPr>
        </p:pic>
        <p:pic>
          <p:nvPicPr>
            <p:cNvPr id="25" name="Picture 24"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8564"/>
              <a:ext cx="1152" cy="1216"/>
            </a:xfrm>
            <a:prstGeom prst="rect">
              <a:avLst/>
            </a:prstGeom>
          </p:spPr>
        </p:pic>
      </p:grpSp>
      <p:cxnSp>
        <p:nvCxnSpPr>
          <p:cNvPr id="28" name="Straight Connector 27"/>
          <p:cNvCxnSpPr/>
          <p:nvPr/>
        </p:nvCxnSpPr>
        <p:spPr>
          <a:xfrm flipV="1">
            <a:off x="2453640" y="222758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51990" y="295910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7965" y="369443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97965" y="445135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921510" y="524192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453640" y="587057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6285" y="3011170"/>
            <a:ext cx="1944370" cy="818515"/>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855595" y="3745865"/>
            <a:ext cx="2362200" cy="22098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09875" y="4096385"/>
            <a:ext cx="2423160" cy="38100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292475" y="4222115"/>
            <a:ext cx="1963420" cy="104394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49"/>
          <p:cNvSpPr txBox="1"/>
          <p:nvPr/>
        </p:nvSpPr>
        <p:spPr>
          <a:xfrm>
            <a:off x="989965" y="6273800"/>
            <a:ext cx="1038225" cy="460375"/>
          </a:xfrm>
          <a:prstGeom prst="rect">
            <a:avLst/>
          </a:prstGeom>
          <a:noFill/>
        </p:spPr>
        <p:txBody>
          <a:bodyPr wrap="none" rtlCol="0">
            <a:spAutoFit/>
          </a:bodyPr>
          <a:p>
            <a:r>
              <a:rPr lang="en-US" sz="2400" b="1">
                <a:solidFill>
                  <a:schemeClr val="bg1">
                    <a:lumMod val="50000"/>
                  </a:schemeClr>
                </a:solidFill>
                <a:cs typeface="+mn-lt"/>
              </a:rPr>
              <a:t>Sensor</a:t>
            </a:r>
            <a:endParaRPr lang="en-US" sz="2400" b="1">
              <a:solidFill>
                <a:schemeClr val="bg1">
                  <a:lumMod val="50000"/>
                </a:schemeClr>
              </a:solidFill>
              <a:cs typeface="+mn-lt"/>
            </a:endParaRPr>
          </a:p>
        </p:txBody>
      </p:sp>
      <p:sp>
        <p:nvSpPr>
          <p:cNvPr id="51" name="Text Box 50"/>
          <p:cNvSpPr txBox="1"/>
          <p:nvPr/>
        </p:nvSpPr>
        <p:spPr>
          <a:xfrm>
            <a:off x="2798445" y="6273800"/>
            <a:ext cx="1027430" cy="460375"/>
          </a:xfrm>
          <a:prstGeom prst="rect">
            <a:avLst/>
          </a:prstGeom>
          <a:noFill/>
        </p:spPr>
        <p:txBody>
          <a:bodyPr wrap="none" rtlCol="0">
            <a:spAutoFit/>
          </a:bodyPr>
          <a:p>
            <a:r>
              <a:rPr lang="en-US" sz="2400" b="1">
                <a:solidFill>
                  <a:schemeClr val="bg1">
                    <a:lumMod val="50000"/>
                  </a:schemeClr>
                </a:solidFill>
                <a:cs typeface="+mn-lt"/>
              </a:rPr>
              <a:t>Device</a:t>
            </a:r>
            <a:endParaRPr lang="en-US" sz="2400" b="1">
              <a:solidFill>
                <a:schemeClr val="bg1">
                  <a:lumMod val="50000"/>
                </a:schemeClr>
              </a:solidFill>
              <a:cs typeface="+mn-lt"/>
            </a:endParaRPr>
          </a:p>
        </p:txBody>
      </p:sp>
      <p:sp>
        <p:nvSpPr>
          <p:cNvPr id="52" name="Text Box 51"/>
          <p:cNvSpPr txBox="1"/>
          <p:nvPr/>
        </p:nvSpPr>
        <p:spPr>
          <a:xfrm>
            <a:off x="5217795" y="6298565"/>
            <a:ext cx="1290320" cy="460375"/>
          </a:xfrm>
          <a:prstGeom prst="rect">
            <a:avLst/>
          </a:prstGeom>
          <a:noFill/>
        </p:spPr>
        <p:txBody>
          <a:bodyPr wrap="none" rtlCol="0">
            <a:spAutoFit/>
          </a:bodyPr>
          <a:p>
            <a:r>
              <a:rPr lang="en-US" sz="2400" b="1">
                <a:solidFill>
                  <a:schemeClr val="bg1">
                    <a:lumMod val="50000"/>
                  </a:schemeClr>
                </a:solidFill>
                <a:cs typeface="+mn-lt"/>
              </a:rPr>
              <a:t>Gateway</a:t>
            </a:r>
            <a:endParaRPr lang="en-US" sz="2400" b="1">
              <a:solidFill>
                <a:schemeClr val="bg1">
                  <a:lumMod val="50000"/>
                </a:schemeClr>
              </a:solidFill>
              <a:cs typeface="+mn-lt"/>
            </a:endParaRPr>
          </a:p>
        </p:txBody>
      </p:sp>
      <p:sp>
        <p:nvSpPr>
          <p:cNvPr id="53" name="Text Box 52"/>
          <p:cNvSpPr txBox="1"/>
          <p:nvPr/>
        </p:nvSpPr>
        <p:spPr>
          <a:xfrm>
            <a:off x="7012940" y="6273800"/>
            <a:ext cx="995045" cy="460375"/>
          </a:xfrm>
          <a:prstGeom prst="rect">
            <a:avLst/>
          </a:prstGeom>
          <a:noFill/>
        </p:spPr>
        <p:txBody>
          <a:bodyPr wrap="none" rtlCol="0">
            <a:spAutoFit/>
          </a:bodyPr>
          <a:p>
            <a:r>
              <a:rPr lang="en-US" sz="2400" b="1">
                <a:solidFill>
                  <a:schemeClr val="bg1">
                    <a:lumMod val="50000"/>
                  </a:schemeClr>
                </a:solidFill>
                <a:cs typeface="+mn-lt"/>
              </a:rPr>
              <a:t>Server</a:t>
            </a:r>
            <a:endParaRPr lang="en-US" sz="2400" b="1">
              <a:solidFill>
                <a:schemeClr val="bg1">
                  <a:lumMod val="50000"/>
                </a:schemeClr>
              </a:solidFill>
              <a:cs typeface="+mn-lt"/>
            </a:endParaRPr>
          </a:p>
        </p:txBody>
      </p:sp>
      <p:sp>
        <p:nvSpPr>
          <p:cNvPr id="54" name="Text Box 53"/>
          <p:cNvSpPr txBox="1"/>
          <p:nvPr/>
        </p:nvSpPr>
        <p:spPr>
          <a:xfrm>
            <a:off x="8824595" y="6298565"/>
            <a:ext cx="1170305" cy="460375"/>
          </a:xfrm>
          <a:prstGeom prst="rect">
            <a:avLst/>
          </a:prstGeom>
          <a:noFill/>
        </p:spPr>
        <p:txBody>
          <a:bodyPr wrap="none" rtlCol="0">
            <a:spAutoFit/>
          </a:bodyPr>
          <a:p>
            <a:r>
              <a:rPr lang="en-US" sz="2400" b="1">
                <a:solidFill>
                  <a:schemeClr val="bg1">
                    <a:lumMod val="50000"/>
                  </a:schemeClr>
                </a:solidFill>
                <a:cs typeface="+mn-lt"/>
              </a:rPr>
              <a:t>Aplikasi</a:t>
            </a:r>
            <a:endParaRPr lang="en-US" sz="2400" b="1">
              <a:solidFill>
                <a:schemeClr val="bg1">
                  <a:lumMod val="50000"/>
                </a:schemeClr>
              </a:solidFill>
              <a:cs typeface="+mn-lt"/>
            </a:endParaRPr>
          </a:p>
        </p:txBody>
      </p:sp>
      <p:sp>
        <p:nvSpPr>
          <p:cNvPr id="6" name="Freeform 5"/>
          <p:cNvSpPr/>
          <p:nvPr/>
        </p:nvSpPr>
        <p:spPr>
          <a:xfrm>
            <a:off x="85725" y="1682115"/>
            <a:ext cx="3138805" cy="5019675"/>
          </a:xfrm>
          <a:custGeom>
            <a:avLst/>
            <a:gdLst>
              <a:gd name="connisteX0" fmla="*/ 494665 w 3138805"/>
              <a:gd name="connsiteY0" fmla="*/ 127635 h 5019675"/>
              <a:gd name="connisteX1" fmla="*/ 2389505 w 3138805"/>
              <a:gd name="connsiteY1" fmla="*/ 0 h 5019675"/>
              <a:gd name="connisteX2" fmla="*/ 3138805 w 3138805"/>
              <a:gd name="connsiteY2" fmla="*/ 268605 h 5019675"/>
              <a:gd name="connisteX3" fmla="*/ 3124835 w 3138805"/>
              <a:gd name="connsiteY3" fmla="*/ 664845 h 5019675"/>
              <a:gd name="connisteX4" fmla="*/ 2757170 w 3138805"/>
              <a:gd name="connsiteY4" fmla="*/ 777875 h 5019675"/>
              <a:gd name="connisteX5" fmla="*/ 2601595 w 3138805"/>
              <a:gd name="connsiteY5" fmla="*/ 1386205 h 5019675"/>
              <a:gd name="connisteX6" fmla="*/ 2092960 w 3138805"/>
              <a:gd name="connsiteY6" fmla="*/ 1696720 h 5019675"/>
              <a:gd name="connisteX7" fmla="*/ 2177415 w 3138805"/>
              <a:gd name="connsiteY7" fmla="*/ 2333625 h 5019675"/>
              <a:gd name="connisteX8" fmla="*/ 2149475 w 3138805"/>
              <a:gd name="connsiteY8" fmla="*/ 3195955 h 5019675"/>
              <a:gd name="connisteX9" fmla="*/ 2559685 w 3138805"/>
              <a:gd name="connsiteY9" fmla="*/ 3493135 h 5019675"/>
              <a:gd name="connisteX10" fmla="*/ 2573655 w 3138805"/>
              <a:gd name="connsiteY10" fmla="*/ 3874770 h 5019675"/>
              <a:gd name="connisteX11" fmla="*/ 3068320 w 3138805"/>
              <a:gd name="connsiteY11" fmla="*/ 4044315 h 5019675"/>
              <a:gd name="connisteX12" fmla="*/ 3124835 w 3138805"/>
              <a:gd name="connsiteY12" fmla="*/ 4468495 h 5019675"/>
              <a:gd name="connisteX13" fmla="*/ 2531110 w 3138805"/>
              <a:gd name="connsiteY13" fmla="*/ 4864735 h 5019675"/>
              <a:gd name="connisteX14" fmla="*/ 2517140 w 3138805"/>
              <a:gd name="connsiteY14" fmla="*/ 5019675 h 5019675"/>
              <a:gd name="connisteX15" fmla="*/ 0 w 3138805"/>
              <a:gd name="connsiteY15" fmla="*/ 5005705 h 5019675"/>
              <a:gd name="connisteX16" fmla="*/ 13970 w 3138805"/>
              <a:gd name="connsiteY16" fmla="*/ 85090 h 50196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3138805" h="5019675">
                <a:moveTo>
                  <a:pt x="494665" y="127635"/>
                </a:moveTo>
                <a:lnTo>
                  <a:pt x="2389505" y="0"/>
                </a:lnTo>
                <a:lnTo>
                  <a:pt x="3138805" y="268605"/>
                </a:lnTo>
                <a:lnTo>
                  <a:pt x="3124835" y="664845"/>
                </a:lnTo>
                <a:lnTo>
                  <a:pt x="2757170" y="777875"/>
                </a:lnTo>
                <a:lnTo>
                  <a:pt x="2601595" y="1386205"/>
                </a:lnTo>
                <a:lnTo>
                  <a:pt x="2092960" y="1696720"/>
                </a:lnTo>
                <a:lnTo>
                  <a:pt x="2177415" y="2333625"/>
                </a:lnTo>
                <a:lnTo>
                  <a:pt x="2149475" y="3195955"/>
                </a:lnTo>
                <a:lnTo>
                  <a:pt x="2559685" y="3493135"/>
                </a:lnTo>
                <a:lnTo>
                  <a:pt x="2573655" y="3874770"/>
                </a:lnTo>
                <a:lnTo>
                  <a:pt x="3068320" y="4044315"/>
                </a:lnTo>
                <a:lnTo>
                  <a:pt x="3124835" y="4468495"/>
                </a:lnTo>
                <a:lnTo>
                  <a:pt x="2531110" y="4864735"/>
                </a:lnTo>
                <a:lnTo>
                  <a:pt x="2517140" y="5019675"/>
                </a:lnTo>
                <a:lnTo>
                  <a:pt x="0" y="5005705"/>
                </a:lnTo>
                <a:lnTo>
                  <a:pt x="13970" y="85090"/>
                </a:lnTo>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reeform 10"/>
          <p:cNvSpPr/>
          <p:nvPr/>
        </p:nvSpPr>
        <p:spPr>
          <a:xfrm>
            <a:off x="6231255" y="2017395"/>
            <a:ext cx="4572000" cy="4798060"/>
          </a:xfrm>
          <a:custGeom>
            <a:avLst/>
            <a:gdLst>
              <a:gd name="connisteX0" fmla="*/ 1010920 w 4572000"/>
              <a:gd name="connsiteY0" fmla="*/ 15240 h 4798060"/>
              <a:gd name="connisteX1" fmla="*/ 935355 w 4572000"/>
              <a:gd name="connsiteY1" fmla="*/ 29845 h 4798060"/>
              <a:gd name="connisteX2" fmla="*/ 301625 w 4572000"/>
              <a:gd name="connsiteY2" fmla="*/ 769620 h 4798060"/>
              <a:gd name="connisteX3" fmla="*/ 332105 w 4572000"/>
              <a:gd name="connsiteY3" fmla="*/ 1553845 h 4798060"/>
              <a:gd name="connisteX4" fmla="*/ 45085 w 4572000"/>
              <a:gd name="connsiteY4" fmla="*/ 1870710 h 4798060"/>
              <a:gd name="connisteX5" fmla="*/ 0 w 4572000"/>
              <a:gd name="connsiteY5" fmla="*/ 2489835 h 4798060"/>
              <a:gd name="connisteX6" fmla="*/ 392430 w 4572000"/>
              <a:gd name="connsiteY6" fmla="*/ 3244215 h 4798060"/>
              <a:gd name="connisteX7" fmla="*/ 588645 w 4572000"/>
              <a:gd name="connsiteY7" fmla="*/ 4481195 h 4798060"/>
              <a:gd name="connisteX8" fmla="*/ 981075 w 4572000"/>
              <a:gd name="connsiteY8" fmla="*/ 4783455 h 4798060"/>
              <a:gd name="connisteX9" fmla="*/ 2851785 w 4572000"/>
              <a:gd name="connsiteY9" fmla="*/ 4798060 h 4798060"/>
              <a:gd name="connisteX10" fmla="*/ 4360545 w 4572000"/>
              <a:gd name="connsiteY10" fmla="*/ 4617085 h 4798060"/>
              <a:gd name="connisteX11" fmla="*/ 4572000 w 4572000"/>
              <a:gd name="connsiteY11" fmla="*/ 3274060 h 4798060"/>
              <a:gd name="connisteX12" fmla="*/ 4315460 w 4572000"/>
              <a:gd name="connsiteY12" fmla="*/ 1071245 h 4798060"/>
              <a:gd name="connisteX13" fmla="*/ 3425190 w 4572000"/>
              <a:gd name="connsiteY13" fmla="*/ 0 h 4798060"/>
              <a:gd name="connisteX14" fmla="*/ 1704975 w 4572000"/>
              <a:gd name="connsiteY14" fmla="*/ 0 h 479806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4572000" h="4798060">
                <a:moveTo>
                  <a:pt x="1010920" y="15240"/>
                </a:moveTo>
                <a:lnTo>
                  <a:pt x="935355" y="29845"/>
                </a:lnTo>
                <a:lnTo>
                  <a:pt x="301625" y="769620"/>
                </a:lnTo>
                <a:lnTo>
                  <a:pt x="332105" y="1553845"/>
                </a:lnTo>
                <a:lnTo>
                  <a:pt x="45085" y="1870710"/>
                </a:lnTo>
                <a:lnTo>
                  <a:pt x="0" y="2489835"/>
                </a:lnTo>
                <a:lnTo>
                  <a:pt x="392430" y="3244215"/>
                </a:lnTo>
                <a:lnTo>
                  <a:pt x="588645" y="4481195"/>
                </a:lnTo>
                <a:lnTo>
                  <a:pt x="981075" y="4783455"/>
                </a:lnTo>
                <a:lnTo>
                  <a:pt x="2851785" y="4798060"/>
                </a:lnTo>
                <a:lnTo>
                  <a:pt x="4360545" y="4617085"/>
                </a:lnTo>
                <a:lnTo>
                  <a:pt x="4572000" y="3274060"/>
                </a:lnTo>
                <a:lnTo>
                  <a:pt x="4315460" y="1071245"/>
                </a:lnTo>
                <a:lnTo>
                  <a:pt x="3425190" y="0"/>
                </a:lnTo>
                <a:lnTo>
                  <a:pt x="1704975" y="0"/>
                </a:lnTo>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Connector 11"/>
          <p:cNvCxnSpPr/>
          <p:nvPr/>
        </p:nvCxnSpPr>
        <p:spPr>
          <a:xfrm>
            <a:off x="3833495" y="2233295"/>
            <a:ext cx="1484630" cy="1499235"/>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825875" y="4321175"/>
            <a:ext cx="1490980" cy="157353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6892290" y="2498725"/>
            <a:ext cx="4353560" cy="460375"/>
          </a:xfrm>
          <a:prstGeom prst="rect">
            <a:avLst/>
          </a:prstGeom>
          <a:noFill/>
        </p:spPr>
        <p:txBody>
          <a:bodyPr wrap="none" rtlCol="0">
            <a:spAutoFit/>
          </a:bodyPr>
          <a:p>
            <a:pPr algn="l"/>
            <a:r>
              <a:rPr lang="en-US" sz="2400" b="1">
                <a:solidFill>
                  <a:schemeClr val="bg1">
                    <a:lumMod val="50000"/>
                  </a:schemeClr>
                </a:solidFill>
              </a:rPr>
              <a:t>Gateway dengan koneksi Cellular</a:t>
            </a:r>
            <a:endParaRPr lang="en-US"/>
          </a:p>
        </p:txBody>
      </p:sp>
      <p:pic>
        <p:nvPicPr>
          <p:cNvPr id="16" name="Picture 15" descr="112-1122873_tower-bts-png-bts-tower-png"/>
          <p:cNvPicPr>
            <a:picLocks noChangeAspect="1"/>
          </p:cNvPicPr>
          <p:nvPr/>
        </p:nvPicPr>
        <p:blipFill>
          <a:blip r:embed="rId3"/>
          <a:stretch>
            <a:fillRect/>
          </a:stretch>
        </p:blipFill>
        <p:spPr>
          <a:xfrm>
            <a:off x="7668895" y="3055620"/>
            <a:ext cx="2326005" cy="2797810"/>
          </a:xfrm>
          <a:prstGeom prst="rect">
            <a:avLst/>
          </a:prstGeom>
        </p:spPr>
      </p:pic>
      <p:sp>
        <p:nvSpPr>
          <p:cNvPr id="18" name="Text Box 17"/>
          <p:cNvSpPr txBox="1"/>
          <p:nvPr/>
        </p:nvSpPr>
        <p:spPr>
          <a:xfrm>
            <a:off x="7317740" y="5905500"/>
            <a:ext cx="3289300" cy="368300"/>
          </a:xfrm>
          <a:prstGeom prst="rect">
            <a:avLst/>
          </a:prstGeom>
          <a:noFill/>
        </p:spPr>
        <p:txBody>
          <a:bodyPr wrap="square" rtlCol="0">
            <a:spAutoFit/>
          </a:bodyPr>
          <a:p>
            <a:pPr algn="ctr"/>
            <a:r>
              <a:rPr lang="en-US"/>
              <a:t>BTS Cellular</a:t>
            </a:r>
            <a:endParaRPr lang="en-US"/>
          </a:p>
        </p:txBody>
      </p:sp>
      <p:grpSp>
        <p:nvGrpSpPr>
          <p:cNvPr id="35" name="Group 34"/>
          <p:cNvGrpSpPr/>
          <p:nvPr/>
        </p:nvGrpSpPr>
        <p:grpSpPr>
          <a:xfrm>
            <a:off x="2197735" y="1744980"/>
            <a:ext cx="786130" cy="607060"/>
            <a:chOff x="3244" y="2748"/>
            <a:chExt cx="1238" cy="956"/>
          </a:xfrm>
        </p:grpSpPr>
        <p:grpSp>
          <p:nvGrpSpPr>
            <p:cNvPr id="24" name="Group 23"/>
            <p:cNvGrpSpPr/>
            <p:nvPr/>
          </p:nvGrpSpPr>
          <p:grpSpPr>
            <a:xfrm>
              <a:off x="3448" y="2748"/>
              <a:ext cx="832" cy="544"/>
              <a:chOff x="3448" y="2748"/>
              <a:chExt cx="832" cy="544"/>
            </a:xfrm>
          </p:grpSpPr>
          <p:sp>
            <p:nvSpPr>
              <p:cNvPr id="20" name="Round Single Corner Rectangle 19"/>
              <p:cNvSpPr/>
              <p:nvPr/>
            </p:nvSpPr>
            <p:spPr>
              <a:xfrm>
                <a:off x="3448" y="2748"/>
                <a:ext cx="832" cy="544"/>
              </a:xfrm>
              <a:prstGeom prst="round1Rect">
                <a:avLst>
                  <a:gd name="adj" fmla="val 389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Rectangles 21"/>
              <p:cNvSpPr/>
              <p:nvPr/>
            </p:nvSpPr>
            <p:spPr>
              <a:xfrm>
                <a:off x="3570" y="2955"/>
                <a:ext cx="315" cy="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6" name="Text Box 25"/>
            <p:cNvSpPr txBox="1"/>
            <p:nvPr/>
          </p:nvSpPr>
          <p:spPr>
            <a:xfrm>
              <a:off x="3244" y="3222"/>
              <a:ext cx="1239" cy="483"/>
            </a:xfrm>
            <a:prstGeom prst="rect">
              <a:avLst/>
            </a:prstGeom>
            <a:noFill/>
          </p:spPr>
          <p:txBody>
            <a:bodyPr wrap="none" rtlCol="0">
              <a:spAutoFit/>
            </a:bodyPr>
            <a:p>
              <a:r>
                <a:rPr lang="en-US" sz="1400"/>
                <a:t>sim card</a:t>
              </a:r>
              <a:endParaRPr lang="en-US" sz="1400"/>
            </a:p>
          </p:txBody>
        </p:sp>
      </p:grpSp>
      <p:grpSp>
        <p:nvGrpSpPr>
          <p:cNvPr id="36" name="Group 35"/>
          <p:cNvGrpSpPr/>
          <p:nvPr/>
        </p:nvGrpSpPr>
        <p:grpSpPr>
          <a:xfrm>
            <a:off x="1744980" y="2516505"/>
            <a:ext cx="786130" cy="607060"/>
            <a:chOff x="3244" y="2748"/>
            <a:chExt cx="1238" cy="956"/>
          </a:xfrm>
        </p:grpSpPr>
        <p:grpSp>
          <p:nvGrpSpPr>
            <p:cNvPr id="41" name="Group 40"/>
            <p:cNvGrpSpPr/>
            <p:nvPr/>
          </p:nvGrpSpPr>
          <p:grpSpPr>
            <a:xfrm>
              <a:off x="3448" y="2748"/>
              <a:ext cx="832" cy="544"/>
              <a:chOff x="3448" y="2748"/>
              <a:chExt cx="832" cy="544"/>
            </a:xfrm>
          </p:grpSpPr>
          <p:sp>
            <p:nvSpPr>
              <p:cNvPr id="42" name="Round Single Corner Rectangle 41"/>
              <p:cNvSpPr/>
              <p:nvPr/>
            </p:nvSpPr>
            <p:spPr>
              <a:xfrm>
                <a:off x="3448" y="2748"/>
                <a:ext cx="832" cy="544"/>
              </a:xfrm>
              <a:prstGeom prst="round1Rect">
                <a:avLst>
                  <a:gd name="adj" fmla="val 389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Rectangles 42"/>
              <p:cNvSpPr/>
              <p:nvPr/>
            </p:nvSpPr>
            <p:spPr>
              <a:xfrm>
                <a:off x="3570" y="2955"/>
                <a:ext cx="315" cy="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4" name="Text Box 43"/>
            <p:cNvSpPr txBox="1"/>
            <p:nvPr/>
          </p:nvSpPr>
          <p:spPr>
            <a:xfrm>
              <a:off x="3244" y="3222"/>
              <a:ext cx="1239" cy="483"/>
            </a:xfrm>
            <a:prstGeom prst="rect">
              <a:avLst/>
            </a:prstGeom>
            <a:noFill/>
          </p:spPr>
          <p:txBody>
            <a:bodyPr wrap="none" rtlCol="0">
              <a:spAutoFit/>
            </a:bodyPr>
            <a:p>
              <a:r>
                <a:rPr lang="en-US" sz="1400"/>
                <a:t>sim card</a:t>
              </a:r>
              <a:endParaRPr lang="en-US" sz="1400"/>
            </a:p>
          </p:txBody>
        </p:sp>
      </p:grpSp>
      <p:grpSp>
        <p:nvGrpSpPr>
          <p:cNvPr id="45" name="Group 44"/>
          <p:cNvGrpSpPr/>
          <p:nvPr/>
        </p:nvGrpSpPr>
        <p:grpSpPr>
          <a:xfrm>
            <a:off x="1294130" y="3348990"/>
            <a:ext cx="786130" cy="607060"/>
            <a:chOff x="3244" y="2748"/>
            <a:chExt cx="1238" cy="956"/>
          </a:xfrm>
        </p:grpSpPr>
        <p:grpSp>
          <p:nvGrpSpPr>
            <p:cNvPr id="46" name="Group 45"/>
            <p:cNvGrpSpPr/>
            <p:nvPr/>
          </p:nvGrpSpPr>
          <p:grpSpPr>
            <a:xfrm>
              <a:off x="3448" y="2748"/>
              <a:ext cx="832" cy="544"/>
              <a:chOff x="3448" y="2748"/>
              <a:chExt cx="832" cy="544"/>
            </a:xfrm>
          </p:grpSpPr>
          <p:sp>
            <p:nvSpPr>
              <p:cNvPr id="47" name="Round Single Corner Rectangle 46"/>
              <p:cNvSpPr/>
              <p:nvPr/>
            </p:nvSpPr>
            <p:spPr>
              <a:xfrm>
                <a:off x="3448" y="2748"/>
                <a:ext cx="832" cy="544"/>
              </a:xfrm>
              <a:prstGeom prst="round1Rect">
                <a:avLst>
                  <a:gd name="adj" fmla="val 389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s 47"/>
              <p:cNvSpPr/>
              <p:nvPr/>
            </p:nvSpPr>
            <p:spPr>
              <a:xfrm>
                <a:off x="3570" y="2955"/>
                <a:ext cx="315" cy="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9" name="Text Box 48"/>
            <p:cNvSpPr txBox="1"/>
            <p:nvPr/>
          </p:nvSpPr>
          <p:spPr>
            <a:xfrm>
              <a:off x="3244" y="3222"/>
              <a:ext cx="1239" cy="483"/>
            </a:xfrm>
            <a:prstGeom prst="rect">
              <a:avLst/>
            </a:prstGeom>
            <a:noFill/>
          </p:spPr>
          <p:txBody>
            <a:bodyPr wrap="none" rtlCol="0">
              <a:spAutoFit/>
            </a:bodyPr>
            <a:p>
              <a:r>
                <a:rPr lang="en-US" sz="1400"/>
                <a:t>sim card</a:t>
              </a:r>
              <a:endParaRPr lang="en-US" sz="1400"/>
            </a:p>
          </p:txBody>
        </p:sp>
      </p:grpSp>
      <p:grpSp>
        <p:nvGrpSpPr>
          <p:cNvPr id="55" name="Group 54"/>
          <p:cNvGrpSpPr/>
          <p:nvPr/>
        </p:nvGrpSpPr>
        <p:grpSpPr>
          <a:xfrm>
            <a:off x="1294130" y="4150360"/>
            <a:ext cx="786130" cy="607060"/>
            <a:chOff x="3244" y="2748"/>
            <a:chExt cx="1238" cy="956"/>
          </a:xfrm>
        </p:grpSpPr>
        <p:grpSp>
          <p:nvGrpSpPr>
            <p:cNvPr id="56" name="Group 55"/>
            <p:cNvGrpSpPr/>
            <p:nvPr/>
          </p:nvGrpSpPr>
          <p:grpSpPr>
            <a:xfrm>
              <a:off x="3448" y="2748"/>
              <a:ext cx="832" cy="544"/>
              <a:chOff x="3448" y="2748"/>
              <a:chExt cx="832" cy="544"/>
            </a:xfrm>
          </p:grpSpPr>
          <p:sp>
            <p:nvSpPr>
              <p:cNvPr id="57" name="Round Single Corner Rectangle 56"/>
              <p:cNvSpPr/>
              <p:nvPr/>
            </p:nvSpPr>
            <p:spPr>
              <a:xfrm>
                <a:off x="3448" y="2748"/>
                <a:ext cx="832" cy="544"/>
              </a:xfrm>
              <a:prstGeom prst="round1Rect">
                <a:avLst>
                  <a:gd name="adj" fmla="val 389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Rectangles 57"/>
              <p:cNvSpPr/>
              <p:nvPr/>
            </p:nvSpPr>
            <p:spPr>
              <a:xfrm>
                <a:off x="3570" y="2955"/>
                <a:ext cx="315" cy="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9" name="Text Box 58"/>
            <p:cNvSpPr txBox="1"/>
            <p:nvPr/>
          </p:nvSpPr>
          <p:spPr>
            <a:xfrm>
              <a:off x="3244" y="3222"/>
              <a:ext cx="1239" cy="483"/>
            </a:xfrm>
            <a:prstGeom prst="rect">
              <a:avLst/>
            </a:prstGeom>
            <a:noFill/>
          </p:spPr>
          <p:txBody>
            <a:bodyPr wrap="none" rtlCol="0">
              <a:spAutoFit/>
            </a:bodyPr>
            <a:p>
              <a:r>
                <a:rPr lang="en-US" sz="1400"/>
                <a:t>sim card</a:t>
              </a:r>
              <a:endParaRPr lang="en-US" sz="1400"/>
            </a:p>
          </p:txBody>
        </p:sp>
      </p:grpSp>
      <p:grpSp>
        <p:nvGrpSpPr>
          <p:cNvPr id="60" name="Group 59"/>
          <p:cNvGrpSpPr/>
          <p:nvPr/>
        </p:nvGrpSpPr>
        <p:grpSpPr>
          <a:xfrm>
            <a:off x="1657985" y="5064125"/>
            <a:ext cx="786130" cy="607060"/>
            <a:chOff x="3244" y="2748"/>
            <a:chExt cx="1238" cy="956"/>
          </a:xfrm>
        </p:grpSpPr>
        <p:grpSp>
          <p:nvGrpSpPr>
            <p:cNvPr id="61" name="Group 60"/>
            <p:cNvGrpSpPr/>
            <p:nvPr/>
          </p:nvGrpSpPr>
          <p:grpSpPr>
            <a:xfrm>
              <a:off x="3448" y="2748"/>
              <a:ext cx="832" cy="544"/>
              <a:chOff x="3448" y="2748"/>
              <a:chExt cx="832" cy="544"/>
            </a:xfrm>
          </p:grpSpPr>
          <p:sp>
            <p:nvSpPr>
              <p:cNvPr id="62" name="Round Single Corner Rectangle 61"/>
              <p:cNvSpPr/>
              <p:nvPr/>
            </p:nvSpPr>
            <p:spPr>
              <a:xfrm>
                <a:off x="3448" y="2748"/>
                <a:ext cx="832" cy="544"/>
              </a:xfrm>
              <a:prstGeom prst="round1Rect">
                <a:avLst>
                  <a:gd name="adj" fmla="val 389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 name="Rectangles 62"/>
              <p:cNvSpPr/>
              <p:nvPr/>
            </p:nvSpPr>
            <p:spPr>
              <a:xfrm>
                <a:off x="3570" y="2955"/>
                <a:ext cx="315" cy="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4" name="Text Box 63"/>
            <p:cNvSpPr txBox="1"/>
            <p:nvPr/>
          </p:nvSpPr>
          <p:spPr>
            <a:xfrm>
              <a:off x="3244" y="3222"/>
              <a:ext cx="1239" cy="483"/>
            </a:xfrm>
            <a:prstGeom prst="rect">
              <a:avLst/>
            </a:prstGeom>
            <a:noFill/>
          </p:spPr>
          <p:txBody>
            <a:bodyPr wrap="none" rtlCol="0">
              <a:spAutoFit/>
            </a:bodyPr>
            <a:p>
              <a:r>
                <a:rPr lang="en-US" sz="1400"/>
                <a:t>sim card</a:t>
              </a:r>
              <a:endParaRPr lang="en-US" sz="1400"/>
            </a:p>
          </p:txBody>
        </p:sp>
      </p:grpSp>
      <p:grpSp>
        <p:nvGrpSpPr>
          <p:cNvPr id="65" name="Group 64"/>
          <p:cNvGrpSpPr/>
          <p:nvPr/>
        </p:nvGrpSpPr>
        <p:grpSpPr>
          <a:xfrm>
            <a:off x="2263140" y="5836285"/>
            <a:ext cx="786130" cy="607060"/>
            <a:chOff x="3244" y="2748"/>
            <a:chExt cx="1238" cy="956"/>
          </a:xfrm>
        </p:grpSpPr>
        <p:grpSp>
          <p:nvGrpSpPr>
            <p:cNvPr id="66" name="Group 65"/>
            <p:cNvGrpSpPr/>
            <p:nvPr/>
          </p:nvGrpSpPr>
          <p:grpSpPr>
            <a:xfrm>
              <a:off x="3448" y="2748"/>
              <a:ext cx="832" cy="544"/>
              <a:chOff x="3448" y="2748"/>
              <a:chExt cx="832" cy="544"/>
            </a:xfrm>
          </p:grpSpPr>
          <p:sp>
            <p:nvSpPr>
              <p:cNvPr id="67" name="Round Single Corner Rectangle 66"/>
              <p:cNvSpPr/>
              <p:nvPr/>
            </p:nvSpPr>
            <p:spPr>
              <a:xfrm>
                <a:off x="3448" y="2748"/>
                <a:ext cx="832" cy="544"/>
              </a:xfrm>
              <a:prstGeom prst="round1Rect">
                <a:avLst>
                  <a:gd name="adj" fmla="val 389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 name="Rectangles 67"/>
              <p:cNvSpPr/>
              <p:nvPr/>
            </p:nvSpPr>
            <p:spPr>
              <a:xfrm>
                <a:off x="3570" y="2955"/>
                <a:ext cx="315" cy="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9" name="Text Box 68"/>
            <p:cNvSpPr txBox="1"/>
            <p:nvPr/>
          </p:nvSpPr>
          <p:spPr>
            <a:xfrm>
              <a:off x="3244" y="3222"/>
              <a:ext cx="1239" cy="483"/>
            </a:xfrm>
            <a:prstGeom prst="rect">
              <a:avLst/>
            </a:prstGeom>
            <a:noFill/>
          </p:spPr>
          <p:txBody>
            <a:bodyPr wrap="none" rtlCol="0">
              <a:spAutoFit/>
            </a:bodyPr>
            <a:p>
              <a:r>
                <a:rPr lang="en-US" sz="1400"/>
                <a:t>sim card</a:t>
              </a:r>
              <a:endParaRPr lang="en-US" sz="1400"/>
            </a:p>
          </p:txBody>
        </p:sp>
      </p:grpSp>
      <p:sp>
        <p:nvSpPr>
          <p:cNvPr id="70" name="Rectangular Callout 69"/>
          <p:cNvSpPr/>
          <p:nvPr/>
        </p:nvSpPr>
        <p:spPr>
          <a:xfrm>
            <a:off x="7172325" y="2959100"/>
            <a:ext cx="3016250" cy="3321050"/>
          </a:xfrm>
          <a:prstGeom prst="wedgeRectCallout">
            <a:avLst>
              <a:gd name="adj1" fmla="val -79705"/>
              <a:gd name="adj2" fmla="val -19330"/>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 name="Rounded Rectangular Callout 70"/>
          <p:cNvSpPr/>
          <p:nvPr/>
        </p:nvSpPr>
        <p:spPr>
          <a:xfrm>
            <a:off x="4661535" y="2227580"/>
            <a:ext cx="1569720" cy="588645"/>
          </a:xfrm>
          <a:prstGeom prst="wedgeRoundRectCallout">
            <a:avLst>
              <a:gd name="adj1" fmla="val -38106"/>
              <a:gd name="adj2" fmla="val 77831"/>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bg1">
                    <a:lumMod val="50000"/>
                  </a:schemeClr>
                </a:solidFill>
              </a:rPr>
              <a:t>Sinyal Cellular</a:t>
            </a:r>
            <a:endParaRPr lang="en-US">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foto"/>
          <p:cNvPicPr>
            <a:picLocks noChangeAspect="1"/>
          </p:cNvPicPr>
          <p:nvPr>
            <p:ph idx="1"/>
          </p:nvPr>
        </p:nvPicPr>
        <p:blipFill>
          <a:blip r:embed="rId1"/>
          <a:stretch>
            <a:fillRect/>
          </a:stretch>
        </p:blipFill>
        <p:spPr>
          <a:xfrm>
            <a:off x="657860" y="2588260"/>
            <a:ext cx="1855470" cy="1855470"/>
          </a:xfrm>
          <a:prstGeom prst="rect">
            <a:avLst/>
          </a:prstGeom>
        </p:spPr>
      </p:pic>
      <p:sp>
        <p:nvSpPr>
          <p:cNvPr id="8" name="Text Box 7"/>
          <p:cNvSpPr txBox="1"/>
          <p:nvPr/>
        </p:nvSpPr>
        <p:spPr>
          <a:xfrm>
            <a:off x="459105" y="732790"/>
            <a:ext cx="5694680" cy="1630045"/>
          </a:xfrm>
          <a:prstGeom prst="rect">
            <a:avLst/>
          </a:prstGeom>
          <a:noFill/>
        </p:spPr>
        <p:txBody>
          <a:bodyPr wrap="square" rtlCol="0">
            <a:spAutoFit/>
          </a:bodyPr>
          <a:p>
            <a:r>
              <a:rPr lang="id-ID" altLang="en-US" sz="4000">
                <a:solidFill>
                  <a:schemeClr val="bg2">
                    <a:lumMod val="25000"/>
                  </a:schemeClr>
                </a:solidFill>
                <a:latin typeface="Bahnschrift" panose="020B0502040204020203" charset="0"/>
                <a:cs typeface="Bahnschrift" panose="020B0502040204020203" charset="0"/>
              </a:rPr>
              <a:t>Hello,</a:t>
            </a:r>
            <a:endParaRPr lang="id-ID" altLang="en-US" sz="4000">
              <a:solidFill>
                <a:schemeClr val="bg2">
                  <a:lumMod val="25000"/>
                </a:schemeClr>
              </a:solidFill>
              <a:latin typeface="Bahnschrift" panose="020B0502040204020203" charset="0"/>
              <a:cs typeface="Bahnschrift" panose="020B0502040204020203" charset="0"/>
            </a:endParaRPr>
          </a:p>
          <a:p>
            <a:r>
              <a:rPr lang="id-ID" altLang="en-US" sz="6000">
                <a:solidFill>
                  <a:schemeClr val="bg2">
                    <a:lumMod val="25000"/>
                  </a:schemeClr>
                </a:solidFill>
                <a:latin typeface="Bahnschrift" panose="020B0502040204020203" charset="0"/>
                <a:cs typeface="Bahnschrift" panose="020B0502040204020203" charset="0"/>
              </a:rPr>
              <a:t>I am Yunus</a:t>
            </a:r>
            <a:endParaRPr lang="id-ID" altLang="en-US" sz="6000">
              <a:solidFill>
                <a:schemeClr val="bg2">
                  <a:lumMod val="25000"/>
                </a:schemeClr>
              </a:solidFill>
              <a:latin typeface="Bahnschrift" panose="020B0502040204020203" charset="0"/>
              <a:cs typeface="Bahnschrift" panose="020B0502040204020203" charset="0"/>
            </a:endParaRPr>
          </a:p>
        </p:txBody>
      </p:sp>
      <p:sp>
        <p:nvSpPr>
          <p:cNvPr id="9" name="Text Box 8"/>
          <p:cNvSpPr txBox="1"/>
          <p:nvPr/>
        </p:nvSpPr>
        <p:spPr>
          <a:xfrm>
            <a:off x="2675255" y="2686050"/>
            <a:ext cx="6388100" cy="1938020"/>
          </a:xfrm>
          <a:prstGeom prst="rect">
            <a:avLst/>
          </a:prstGeom>
          <a:noFill/>
        </p:spPr>
        <p:txBody>
          <a:bodyPr wrap="square" rtlCol="0">
            <a:spAutoFit/>
          </a:bodyPr>
          <a:p>
            <a:r>
              <a:rPr lang="id-ID" altLang="en-US" sz="2000"/>
              <a:t>Name 	: Muhammad Yunus</a:t>
            </a:r>
            <a:endParaRPr lang="id-ID" altLang="en-US" sz="2000"/>
          </a:p>
          <a:p>
            <a:r>
              <a:rPr lang="id-ID" altLang="en-US" sz="2000"/>
              <a:t>Email 	: yunusmuhammad007@gmail.com</a:t>
            </a:r>
            <a:endParaRPr lang="id-ID" altLang="en-US" sz="2000"/>
          </a:p>
          <a:p>
            <a:r>
              <a:rPr lang="id-ID" altLang="en-US" sz="2000"/>
              <a:t>Phone 	: 083870713580</a:t>
            </a:r>
            <a:endParaRPr lang="id-ID" altLang="en-US" sz="2000"/>
          </a:p>
          <a:p>
            <a:r>
              <a:rPr lang="id-ID" altLang="en-US" sz="2000"/>
              <a:t>job 	:</a:t>
            </a:r>
            <a:endParaRPr lang="id-ID" altLang="en-US" sz="2000"/>
          </a:p>
          <a:p>
            <a:r>
              <a:rPr lang="id-ID" altLang="en-US" sz="4000"/>
              <a:t>Oprekers</a:t>
            </a:r>
            <a:endParaRPr lang="id-ID" altLang="en-US" sz="4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Users\yunus\Desktop\IoT-Infrastructure-Infograph.pngIoT-Infrastructure-Infograph"/>
          <p:cNvPicPr>
            <a:picLocks noChangeAspect="1"/>
          </p:cNvPicPr>
          <p:nvPr>
            <p:ph idx="1"/>
          </p:nvPr>
        </p:nvPicPr>
        <p:blipFill>
          <a:blip r:embed="rId1"/>
          <a:srcRect l="1645" t="584"/>
          <a:stretch>
            <a:fillRect/>
          </a:stretch>
        </p:blipFill>
        <p:spPr>
          <a:xfrm>
            <a:off x="143510" y="1619885"/>
            <a:ext cx="10135235" cy="4752975"/>
          </a:xfrm>
          <a:prstGeom prst="rect">
            <a:avLst/>
          </a:prstGeom>
        </p:spPr>
      </p:pic>
      <p:grpSp>
        <p:nvGrpSpPr>
          <p:cNvPr id="27" name="Group 26"/>
          <p:cNvGrpSpPr/>
          <p:nvPr/>
        </p:nvGrpSpPr>
        <p:grpSpPr>
          <a:xfrm>
            <a:off x="2189480" y="1677035"/>
            <a:ext cx="1693545" cy="4504690"/>
            <a:chOff x="4338" y="2686"/>
            <a:chExt cx="2667" cy="7094"/>
          </a:xfrm>
        </p:grpSpPr>
        <p:pic>
          <p:nvPicPr>
            <p:cNvPr id="10" name="Picture 9"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2686"/>
              <a:ext cx="1152" cy="1216"/>
            </a:xfrm>
            <a:prstGeom prst="rect">
              <a:avLst/>
            </a:prstGeom>
          </p:spPr>
        </p:pic>
        <p:pic>
          <p:nvPicPr>
            <p:cNvPr id="17" name="Picture 16"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3902"/>
              <a:ext cx="1152" cy="1216"/>
            </a:xfrm>
            <a:prstGeom prst="rect">
              <a:avLst/>
            </a:prstGeom>
          </p:spPr>
        </p:pic>
        <p:pic>
          <p:nvPicPr>
            <p:cNvPr id="19" name="Picture 18"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5118"/>
              <a:ext cx="1152" cy="1216"/>
            </a:xfrm>
            <a:prstGeom prst="rect">
              <a:avLst/>
            </a:prstGeom>
          </p:spPr>
        </p:pic>
        <p:pic>
          <p:nvPicPr>
            <p:cNvPr id="21" name="Picture 20"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4338" y="6334"/>
              <a:ext cx="1152" cy="1216"/>
            </a:xfrm>
            <a:prstGeom prst="rect">
              <a:avLst/>
            </a:prstGeom>
          </p:spPr>
        </p:pic>
        <p:pic>
          <p:nvPicPr>
            <p:cNvPr id="23" name="Picture 22"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005" y="7550"/>
              <a:ext cx="1152" cy="1216"/>
            </a:xfrm>
            <a:prstGeom prst="rect">
              <a:avLst/>
            </a:prstGeom>
          </p:spPr>
        </p:pic>
        <p:pic>
          <p:nvPicPr>
            <p:cNvPr id="25" name="Picture 24" descr="iot-sensor-icon-6"/>
            <p:cNvPicPr>
              <a:picLocks noChangeAspect="1"/>
            </p:cNvPicPr>
            <p:nvPr/>
          </p:nvPicPr>
          <p:blipFill>
            <a:blip r:embed="rId2">
              <a:clrChange>
                <a:clrFrom>
                  <a:srgbClr val="FFFFFF">
                    <a:alpha val="100000"/>
                  </a:srgbClr>
                </a:clrFrom>
                <a:clrTo>
                  <a:srgbClr val="FFFFFF">
                    <a:alpha val="100000"/>
                    <a:alpha val="0"/>
                  </a:srgbClr>
                </a:clrTo>
              </a:clrChange>
              <a:biLevel thresh="50000"/>
              <a:lum bright="74000" contrast="64000"/>
            </a:blip>
            <a:stretch>
              <a:fillRect/>
            </a:stretch>
          </p:blipFill>
          <p:spPr>
            <a:xfrm>
              <a:off x="5853" y="8564"/>
              <a:ext cx="1152" cy="1216"/>
            </a:xfrm>
            <a:prstGeom prst="rect">
              <a:avLst/>
            </a:prstGeom>
          </p:spPr>
        </p:pic>
      </p:grpSp>
      <p:cxnSp>
        <p:nvCxnSpPr>
          <p:cNvPr id="28" name="Straight Connector 27"/>
          <p:cNvCxnSpPr/>
          <p:nvPr/>
        </p:nvCxnSpPr>
        <p:spPr>
          <a:xfrm flipV="1">
            <a:off x="2453640" y="222758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51990" y="295910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497965" y="369443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497965" y="4451350"/>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921510" y="524192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453640" y="5870575"/>
            <a:ext cx="691515" cy="635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96285" y="3011170"/>
            <a:ext cx="1944370" cy="818515"/>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855595" y="3745865"/>
            <a:ext cx="2362200" cy="22098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09875" y="4096385"/>
            <a:ext cx="2423160" cy="38100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292475" y="4222115"/>
            <a:ext cx="1963420" cy="104394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49"/>
          <p:cNvSpPr txBox="1"/>
          <p:nvPr/>
        </p:nvSpPr>
        <p:spPr>
          <a:xfrm>
            <a:off x="989965" y="6273800"/>
            <a:ext cx="1038225" cy="460375"/>
          </a:xfrm>
          <a:prstGeom prst="rect">
            <a:avLst/>
          </a:prstGeom>
          <a:noFill/>
        </p:spPr>
        <p:txBody>
          <a:bodyPr wrap="none" rtlCol="0">
            <a:spAutoFit/>
          </a:bodyPr>
          <a:p>
            <a:r>
              <a:rPr lang="en-US" sz="2400" b="1">
                <a:solidFill>
                  <a:schemeClr val="bg1">
                    <a:lumMod val="50000"/>
                  </a:schemeClr>
                </a:solidFill>
                <a:cs typeface="+mn-lt"/>
              </a:rPr>
              <a:t>Sensor</a:t>
            </a:r>
            <a:endParaRPr lang="en-US" sz="2400" b="1">
              <a:solidFill>
                <a:schemeClr val="bg1">
                  <a:lumMod val="50000"/>
                </a:schemeClr>
              </a:solidFill>
              <a:cs typeface="+mn-lt"/>
            </a:endParaRPr>
          </a:p>
        </p:txBody>
      </p:sp>
      <p:sp>
        <p:nvSpPr>
          <p:cNvPr id="51" name="Text Box 50"/>
          <p:cNvSpPr txBox="1"/>
          <p:nvPr/>
        </p:nvSpPr>
        <p:spPr>
          <a:xfrm>
            <a:off x="2798445" y="6273800"/>
            <a:ext cx="1027430" cy="460375"/>
          </a:xfrm>
          <a:prstGeom prst="rect">
            <a:avLst/>
          </a:prstGeom>
          <a:noFill/>
        </p:spPr>
        <p:txBody>
          <a:bodyPr wrap="none" rtlCol="0">
            <a:spAutoFit/>
          </a:bodyPr>
          <a:p>
            <a:r>
              <a:rPr lang="en-US" sz="2400" b="1">
                <a:solidFill>
                  <a:schemeClr val="bg1">
                    <a:lumMod val="50000"/>
                  </a:schemeClr>
                </a:solidFill>
                <a:cs typeface="+mn-lt"/>
              </a:rPr>
              <a:t>Device</a:t>
            </a:r>
            <a:endParaRPr lang="en-US" sz="2400" b="1">
              <a:solidFill>
                <a:schemeClr val="bg1">
                  <a:lumMod val="50000"/>
                </a:schemeClr>
              </a:solidFill>
              <a:cs typeface="+mn-lt"/>
            </a:endParaRPr>
          </a:p>
        </p:txBody>
      </p:sp>
      <p:sp>
        <p:nvSpPr>
          <p:cNvPr id="52" name="Text Box 51"/>
          <p:cNvSpPr txBox="1"/>
          <p:nvPr/>
        </p:nvSpPr>
        <p:spPr>
          <a:xfrm>
            <a:off x="5217795" y="6298565"/>
            <a:ext cx="1290320" cy="460375"/>
          </a:xfrm>
          <a:prstGeom prst="rect">
            <a:avLst/>
          </a:prstGeom>
          <a:noFill/>
        </p:spPr>
        <p:txBody>
          <a:bodyPr wrap="none" rtlCol="0">
            <a:spAutoFit/>
          </a:bodyPr>
          <a:p>
            <a:r>
              <a:rPr lang="en-US" sz="2400" b="1">
                <a:solidFill>
                  <a:schemeClr val="bg1">
                    <a:lumMod val="50000"/>
                  </a:schemeClr>
                </a:solidFill>
                <a:cs typeface="+mn-lt"/>
              </a:rPr>
              <a:t>Gateway</a:t>
            </a:r>
            <a:endParaRPr lang="en-US" sz="2400" b="1">
              <a:solidFill>
                <a:schemeClr val="bg1">
                  <a:lumMod val="50000"/>
                </a:schemeClr>
              </a:solidFill>
              <a:cs typeface="+mn-lt"/>
            </a:endParaRPr>
          </a:p>
        </p:txBody>
      </p:sp>
      <p:sp>
        <p:nvSpPr>
          <p:cNvPr id="53" name="Text Box 52"/>
          <p:cNvSpPr txBox="1"/>
          <p:nvPr/>
        </p:nvSpPr>
        <p:spPr>
          <a:xfrm>
            <a:off x="7012940" y="6273800"/>
            <a:ext cx="995045" cy="460375"/>
          </a:xfrm>
          <a:prstGeom prst="rect">
            <a:avLst/>
          </a:prstGeom>
          <a:noFill/>
        </p:spPr>
        <p:txBody>
          <a:bodyPr wrap="none" rtlCol="0">
            <a:spAutoFit/>
          </a:bodyPr>
          <a:p>
            <a:r>
              <a:rPr lang="en-US" sz="2400" b="1">
                <a:solidFill>
                  <a:schemeClr val="bg1">
                    <a:lumMod val="50000"/>
                  </a:schemeClr>
                </a:solidFill>
                <a:cs typeface="+mn-lt"/>
              </a:rPr>
              <a:t>Server</a:t>
            </a:r>
            <a:endParaRPr lang="en-US" sz="2400" b="1">
              <a:solidFill>
                <a:schemeClr val="bg1">
                  <a:lumMod val="50000"/>
                </a:schemeClr>
              </a:solidFill>
              <a:cs typeface="+mn-lt"/>
            </a:endParaRPr>
          </a:p>
        </p:txBody>
      </p:sp>
      <p:sp>
        <p:nvSpPr>
          <p:cNvPr id="54" name="Text Box 53"/>
          <p:cNvSpPr txBox="1"/>
          <p:nvPr/>
        </p:nvSpPr>
        <p:spPr>
          <a:xfrm>
            <a:off x="8824595" y="6298565"/>
            <a:ext cx="1170305" cy="460375"/>
          </a:xfrm>
          <a:prstGeom prst="rect">
            <a:avLst/>
          </a:prstGeom>
          <a:noFill/>
        </p:spPr>
        <p:txBody>
          <a:bodyPr wrap="none" rtlCol="0">
            <a:spAutoFit/>
          </a:bodyPr>
          <a:p>
            <a:r>
              <a:rPr lang="en-US" sz="2400" b="1">
                <a:solidFill>
                  <a:schemeClr val="bg1">
                    <a:lumMod val="50000"/>
                  </a:schemeClr>
                </a:solidFill>
                <a:cs typeface="+mn-lt"/>
              </a:rPr>
              <a:t>Aplikasi</a:t>
            </a:r>
            <a:endParaRPr lang="en-US" sz="2400" b="1">
              <a:solidFill>
                <a:schemeClr val="bg1">
                  <a:lumMod val="50000"/>
                </a:schemeClr>
              </a:solidFill>
              <a:cs typeface="+mn-lt"/>
            </a:endParaRPr>
          </a:p>
        </p:txBody>
      </p:sp>
      <p:cxnSp>
        <p:nvCxnSpPr>
          <p:cNvPr id="12" name="Straight Connector 11"/>
          <p:cNvCxnSpPr/>
          <p:nvPr/>
        </p:nvCxnSpPr>
        <p:spPr>
          <a:xfrm>
            <a:off x="3833495" y="2233295"/>
            <a:ext cx="1484630" cy="1499235"/>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825875" y="4321175"/>
            <a:ext cx="1490980" cy="1573530"/>
          </a:xfrm>
          <a:prstGeom prst="line">
            <a:avLst/>
          </a:prstGeom>
          <a:ln w="38100">
            <a:solidFill>
              <a:srgbClr val="EF8C4A"/>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6" name="Rounded Rectangular Callout 15"/>
          <p:cNvSpPr/>
          <p:nvPr/>
        </p:nvSpPr>
        <p:spPr>
          <a:xfrm>
            <a:off x="6019165" y="2855595"/>
            <a:ext cx="1569720" cy="588645"/>
          </a:xfrm>
          <a:prstGeom prst="wedgeRoundRectCallout">
            <a:avLst>
              <a:gd name="adj1" fmla="val -13268"/>
              <a:gd name="adj2" fmla="val 124433"/>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bg1">
                    <a:lumMod val="50000"/>
                  </a:schemeClr>
                </a:solidFill>
              </a:rPr>
              <a:t>internet connetion</a:t>
            </a:r>
            <a:endParaRPr lang="en-US">
              <a:solidFill>
                <a:schemeClr val="bg1">
                  <a:lumMod val="50000"/>
                </a:schemeClr>
              </a:solidFill>
            </a:endParaRPr>
          </a:p>
        </p:txBody>
      </p:sp>
      <p:sp>
        <p:nvSpPr>
          <p:cNvPr id="5" name="Rectangles 4"/>
          <p:cNvSpPr/>
          <p:nvPr/>
        </p:nvSpPr>
        <p:spPr>
          <a:xfrm>
            <a:off x="91440" y="1588135"/>
            <a:ext cx="5238750" cy="528193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2" name="Straight Connector 41"/>
          <p:cNvCxnSpPr/>
          <p:nvPr/>
        </p:nvCxnSpPr>
        <p:spPr>
          <a:xfrm flipV="1">
            <a:off x="8007350" y="3166745"/>
            <a:ext cx="817245" cy="68707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8030210" y="3829685"/>
            <a:ext cx="971550" cy="17653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014970" y="4173855"/>
            <a:ext cx="1021715" cy="27940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967980" y="4331970"/>
            <a:ext cx="876300" cy="845820"/>
          </a:xfrm>
          <a:prstGeom prst="line">
            <a:avLst/>
          </a:prstGeom>
          <a:ln w="38100">
            <a:solidFill>
              <a:srgbClr val="EF8C4A"/>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1814195" y="2965450"/>
            <a:ext cx="2932430" cy="1845310"/>
          </a:xfrm>
          <a:prstGeom prst="rect">
            <a:avLst/>
          </a:prstGeom>
          <a:noFill/>
        </p:spPr>
        <p:txBody>
          <a:bodyPr wrap="none" rtlCol="0">
            <a:spAutoFit/>
          </a:bodyPr>
          <a:p>
            <a:pPr algn="l"/>
            <a:r>
              <a:rPr lang="en-US" sz="2400" b="1">
                <a:solidFill>
                  <a:schemeClr val="bg1">
                    <a:lumMod val="50000"/>
                  </a:schemeClr>
                </a:solidFill>
              </a:rPr>
              <a:t>Beragam IoT </a:t>
            </a:r>
            <a:r>
              <a:rPr lang="id-ID" altLang="en-US" sz="2400" b="1">
                <a:solidFill>
                  <a:schemeClr val="bg1">
                    <a:lumMod val="50000"/>
                  </a:schemeClr>
                </a:solidFill>
              </a:rPr>
              <a:t>Platform</a:t>
            </a:r>
            <a:endParaRPr lang="en-US" sz="2400" b="1">
              <a:solidFill>
                <a:schemeClr val="bg1">
                  <a:lumMod val="50000"/>
                </a:schemeClr>
              </a:solidFill>
            </a:endParaRPr>
          </a:p>
          <a:p>
            <a:pPr algn="l"/>
            <a:r>
              <a:rPr lang="en-US"/>
              <a:t>- </a:t>
            </a:r>
            <a:r>
              <a:rPr lang="id-ID" altLang="en-US"/>
              <a:t>Azure IoT</a:t>
            </a:r>
            <a:endParaRPr lang="id-ID" altLang="en-US"/>
          </a:p>
          <a:p>
            <a:pPr algn="l"/>
            <a:r>
              <a:rPr lang="id-ID" altLang="en-US"/>
              <a:t>- Antares </a:t>
            </a:r>
            <a:endParaRPr lang="id-ID" altLang="en-US"/>
          </a:p>
          <a:p>
            <a:pPr algn="l"/>
            <a:r>
              <a:rPr lang="en-US"/>
              <a:t>- Thinkspeak</a:t>
            </a:r>
            <a:endParaRPr lang="en-US"/>
          </a:p>
          <a:p>
            <a:pPr algn="l"/>
            <a:r>
              <a:rPr lang="en-US"/>
              <a:t>- MyDevice Cayenne</a:t>
            </a:r>
            <a:endParaRPr lang="en-US"/>
          </a:p>
          <a:p>
            <a:pPr algn="l"/>
            <a:r>
              <a:rPr lang="en-US"/>
              <a:t>- dll..</a:t>
            </a:r>
            <a:endParaRPr lang="en-US"/>
          </a:p>
        </p:txBody>
      </p:sp>
      <p:sp>
        <p:nvSpPr>
          <p:cNvPr id="8" name="Rounded Rectangular Callout 7"/>
          <p:cNvSpPr/>
          <p:nvPr/>
        </p:nvSpPr>
        <p:spPr>
          <a:xfrm>
            <a:off x="7012940" y="3633470"/>
            <a:ext cx="954405" cy="948690"/>
          </a:xfrm>
          <a:prstGeom prst="wedgeRoundRectCallout">
            <a:avLst>
              <a:gd name="adj1" fmla="val -19328"/>
              <a:gd name="adj2" fmla="val 50255"/>
              <a:gd name="adj3" fmla="val 16667"/>
            </a:avLst>
          </a:prstGeom>
          <a:noFill/>
          <a:ln>
            <a:solidFill>
              <a:srgbClr val="C0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bg1">
                  <a:lumMod val="50000"/>
                </a:schemeClr>
              </a:solidFill>
            </a:endParaRPr>
          </a:p>
        </p:txBody>
      </p:sp>
      <p:sp>
        <p:nvSpPr>
          <p:cNvPr id="46" name="Text Box 45"/>
          <p:cNvSpPr txBox="1"/>
          <p:nvPr/>
        </p:nvSpPr>
        <p:spPr>
          <a:xfrm>
            <a:off x="9586595" y="2965450"/>
            <a:ext cx="647700" cy="337185"/>
          </a:xfrm>
          <a:prstGeom prst="rect">
            <a:avLst/>
          </a:prstGeom>
          <a:noFill/>
        </p:spPr>
        <p:txBody>
          <a:bodyPr wrap="none" rtlCol="0">
            <a:spAutoFit/>
          </a:bodyPr>
          <a:p>
            <a:r>
              <a:rPr lang="en-US" sz="1600" b="1">
                <a:solidFill>
                  <a:srgbClr val="EF8C4A"/>
                </a:solidFill>
                <a:cs typeface="+mn-lt"/>
              </a:rPr>
              <a:t>Email</a:t>
            </a:r>
            <a:endParaRPr lang="en-US" sz="1600" b="1">
              <a:solidFill>
                <a:srgbClr val="EF8C4A"/>
              </a:solidFill>
              <a:cs typeface="+mn-lt"/>
            </a:endParaRPr>
          </a:p>
        </p:txBody>
      </p:sp>
      <p:sp>
        <p:nvSpPr>
          <p:cNvPr id="47" name="Text Box 46"/>
          <p:cNvSpPr txBox="1"/>
          <p:nvPr/>
        </p:nvSpPr>
        <p:spPr>
          <a:xfrm>
            <a:off x="9982200" y="3629660"/>
            <a:ext cx="2099945" cy="337185"/>
          </a:xfrm>
          <a:prstGeom prst="rect">
            <a:avLst/>
          </a:prstGeom>
          <a:noFill/>
        </p:spPr>
        <p:txBody>
          <a:bodyPr wrap="none" rtlCol="0">
            <a:spAutoFit/>
          </a:bodyPr>
          <a:p>
            <a:r>
              <a:rPr lang="en-US" sz="1600" b="1">
                <a:solidFill>
                  <a:srgbClr val="EF8C4A"/>
                </a:solidFill>
                <a:cs typeface="+mn-lt"/>
              </a:rPr>
              <a:t>SMS/Telegram/Twitter</a:t>
            </a:r>
            <a:endParaRPr lang="en-US" sz="1600" b="1">
              <a:solidFill>
                <a:srgbClr val="EF8C4A"/>
              </a:solidFill>
              <a:cs typeface="+mn-lt"/>
            </a:endParaRPr>
          </a:p>
        </p:txBody>
      </p:sp>
      <p:sp>
        <p:nvSpPr>
          <p:cNvPr id="48" name="Text Box 47"/>
          <p:cNvSpPr txBox="1"/>
          <p:nvPr/>
        </p:nvSpPr>
        <p:spPr>
          <a:xfrm>
            <a:off x="9982200" y="4451350"/>
            <a:ext cx="467995" cy="337185"/>
          </a:xfrm>
          <a:prstGeom prst="rect">
            <a:avLst/>
          </a:prstGeom>
          <a:noFill/>
        </p:spPr>
        <p:txBody>
          <a:bodyPr wrap="none" rtlCol="0">
            <a:spAutoFit/>
          </a:bodyPr>
          <a:p>
            <a:r>
              <a:rPr lang="en-US" sz="1600" b="1">
                <a:solidFill>
                  <a:srgbClr val="EF8C4A"/>
                </a:solidFill>
                <a:cs typeface="+mn-lt"/>
              </a:rPr>
              <a:t>API</a:t>
            </a:r>
            <a:endParaRPr lang="en-US" sz="1600" b="1">
              <a:solidFill>
                <a:srgbClr val="EF8C4A"/>
              </a:solidFill>
              <a:cs typeface="+mn-lt"/>
            </a:endParaRPr>
          </a:p>
        </p:txBody>
      </p:sp>
      <p:sp>
        <p:nvSpPr>
          <p:cNvPr id="49" name="Text Box 48"/>
          <p:cNvSpPr txBox="1"/>
          <p:nvPr/>
        </p:nvSpPr>
        <p:spPr>
          <a:xfrm>
            <a:off x="9538970" y="5076825"/>
            <a:ext cx="2653030" cy="337185"/>
          </a:xfrm>
          <a:prstGeom prst="rect">
            <a:avLst/>
          </a:prstGeom>
          <a:noFill/>
        </p:spPr>
        <p:txBody>
          <a:bodyPr wrap="none" rtlCol="0">
            <a:spAutoFit/>
          </a:bodyPr>
          <a:p>
            <a:r>
              <a:rPr lang="en-US" sz="1600" b="1">
                <a:solidFill>
                  <a:srgbClr val="EF8C4A"/>
                </a:solidFill>
                <a:cs typeface="+mn-lt"/>
              </a:rPr>
              <a:t>Web Dashboard/ Mobile App</a:t>
            </a:r>
            <a:endParaRPr lang="en-US" sz="1600" b="1">
              <a:solidFill>
                <a:srgbClr val="EF8C4A"/>
              </a:solidFill>
              <a:cs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78155" y="732790"/>
            <a:ext cx="9294495" cy="922020"/>
          </a:xfrm>
          <a:prstGeom prst="rect">
            <a:avLst/>
          </a:prstGeom>
          <a:noFill/>
        </p:spPr>
        <p:txBody>
          <a:bodyPr wrap="square" rtlCol="0">
            <a:spAutoFit/>
          </a:bodyPr>
          <a:p>
            <a:r>
              <a:rPr lang="id-ID" altLang="en-US" sz="5400">
                <a:solidFill>
                  <a:schemeClr val="bg2">
                    <a:lumMod val="25000"/>
                  </a:schemeClr>
                </a:solidFill>
                <a:latin typeface="Bahnschrift" panose="020B0502040204020203" charset="0"/>
                <a:cs typeface="Bahnschrift" panose="020B0502040204020203" charset="0"/>
              </a:rPr>
              <a:t>Simple Demo</a:t>
            </a:r>
            <a:endParaRPr lang="id-ID" altLang="en-US" sz="5400">
              <a:solidFill>
                <a:schemeClr val="bg2">
                  <a:lumMod val="25000"/>
                </a:schemeClr>
              </a:solidFill>
              <a:latin typeface="Bahnschrift" panose="020B0502040204020203" charset="0"/>
              <a:cs typeface="Bahnschrift" panose="020B0502040204020203" charset="0"/>
            </a:endParaRPr>
          </a:p>
        </p:txBody>
      </p:sp>
      <p:pic>
        <p:nvPicPr>
          <p:cNvPr id="6" name="Content Placeholder 5" descr="bmp"/>
          <p:cNvPicPr>
            <a:picLocks noChangeAspect="1"/>
          </p:cNvPicPr>
          <p:nvPr>
            <p:ph idx="1"/>
          </p:nvPr>
        </p:nvPicPr>
        <p:blipFill>
          <a:blip r:embed="rId1"/>
          <a:stretch>
            <a:fillRect/>
          </a:stretch>
        </p:blipFill>
        <p:spPr>
          <a:xfrm>
            <a:off x="700405" y="2435225"/>
            <a:ext cx="2541270" cy="2541270"/>
          </a:xfrm>
          <a:prstGeom prst="rect">
            <a:avLst/>
          </a:prstGeom>
        </p:spPr>
      </p:pic>
      <p:pic>
        <p:nvPicPr>
          <p:cNvPr id="8" name="Content Placeholder 5" descr="C:\Users\Admin\Downloads\meadow-removebg-preview.pngmeadow-removebg-preview"/>
          <p:cNvPicPr>
            <a:picLocks noChangeAspect="1"/>
          </p:cNvPicPr>
          <p:nvPr/>
        </p:nvPicPr>
        <p:blipFill>
          <a:blip r:embed="rId2"/>
          <a:srcRect l="22284" t="35375" r="22588" b="37257"/>
          <a:stretch>
            <a:fillRect/>
          </a:stretch>
        </p:blipFill>
        <p:spPr>
          <a:xfrm>
            <a:off x="3390900" y="2810510"/>
            <a:ext cx="5410200" cy="1790700"/>
          </a:xfrm>
          <a:prstGeom prst="rect">
            <a:avLst/>
          </a:prstGeom>
        </p:spPr>
      </p:pic>
      <p:pic>
        <p:nvPicPr>
          <p:cNvPr id="11" name="Content Placeholder 5" descr="C:\Users\Admin\OneDrive\Desktop\Microsoft_.NET_logo.pngMicrosoft_.NET_logo"/>
          <p:cNvPicPr>
            <a:picLocks noChangeAspect="1"/>
          </p:cNvPicPr>
          <p:nvPr/>
        </p:nvPicPr>
        <p:blipFill>
          <a:blip r:embed="rId3"/>
          <a:srcRect/>
          <a:stretch>
            <a:fillRect/>
          </a:stretch>
        </p:blipFill>
        <p:spPr>
          <a:xfrm>
            <a:off x="9609455" y="2810510"/>
            <a:ext cx="1760220" cy="1760855"/>
          </a:xfrm>
          <a:prstGeom prst="rect">
            <a:avLst/>
          </a:prstGeom>
        </p:spPr>
      </p:pic>
      <p:sp>
        <p:nvSpPr>
          <p:cNvPr id="13" name="Text Box 12"/>
          <p:cNvSpPr txBox="1"/>
          <p:nvPr/>
        </p:nvSpPr>
        <p:spPr>
          <a:xfrm>
            <a:off x="977900" y="5368290"/>
            <a:ext cx="8794750" cy="645160"/>
          </a:xfrm>
          <a:prstGeom prst="rect">
            <a:avLst/>
          </a:prstGeom>
          <a:noFill/>
        </p:spPr>
        <p:txBody>
          <a:bodyPr wrap="square" rtlCol="0" anchor="t">
            <a:spAutoFit/>
          </a:bodyPr>
          <a:p>
            <a:r>
              <a:rPr lang="id-ID" altLang="en-US" b="1"/>
              <a:t>Hands On Code :</a:t>
            </a:r>
            <a:endParaRPr lang="en-US"/>
          </a:p>
          <a:p>
            <a:r>
              <a:rPr lang="en-US"/>
              <a:t>https://github.com/Muhammad-Yunus/Meadow-dotNET-Hands-On</a:t>
            </a:r>
            <a:endParaRPr lang="en-US"/>
          </a:p>
        </p:txBody>
      </p:sp>
      <p:sp>
        <p:nvSpPr>
          <p:cNvPr id="14" name="Text Box 13"/>
          <p:cNvSpPr txBox="1"/>
          <p:nvPr/>
        </p:nvSpPr>
        <p:spPr>
          <a:xfrm>
            <a:off x="977900" y="2225675"/>
            <a:ext cx="1955800" cy="368300"/>
          </a:xfrm>
          <a:prstGeom prst="rect">
            <a:avLst/>
          </a:prstGeom>
          <a:noFill/>
        </p:spPr>
        <p:txBody>
          <a:bodyPr wrap="square" rtlCol="0" anchor="t">
            <a:spAutoFit/>
          </a:bodyPr>
          <a:p>
            <a:pPr algn="ctr"/>
            <a:r>
              <a:rPr lang="id-ID" b="1"/>
              <a:t>BMP180</a:t>
            </a:r>
            <a:endParaRPr lang="id-ID"/>
          </a:p>
        </p:txBody>
      </p:sp>
      <p:sp>
        <p:nvSpPr>
          <p:cNvPr id="15" name="Text Box 14"/>
          <p:cNvSpPr txBox="1"/>
          <p:nvPr/>
        </p:nvSpPr>
        <p:spPr>
          <a:xfrm>
            <a:off x="5118100" y="2225675"/>
            <a:ext cx="1955800" cy="368300"/>
          </a:xfrm>
          <a:prstGeom prst="rect">
            <a:avLst/>
          </a:prstGeom>
          <a:noFill/>
        </p:spPr>
        <p:txBody>
          <a:bodyPr wrap="square" rtlCol="0" anchor="t">
            <a:spAutoFit/>
          </a:bodyPr>
          <a:p>
            <a:pPr algn="ctr"/>
            <a:r>
              <a:rPr lang="id-ID" b="1"/>
              <a:t>Meadow F7 Micro</a:t>
            </a:r>
            <a:endParaRPr lang="id-ID"/>
          </a:p>
        </p:txBody>
      </p:sp>
      <p:sp>
        <p:nvSpPr>
          <p:cNvPr id="16" name="Text Box 15"/>
          <p:cNvSpPr txBox="1"/>
          <p:nvPr/>
        </p:nvSpPr>
        <p:spPr>
          <a:xfrm>
            <a:off x="354965" y="4601210"/>
            <a:ext cx="3232150" cy="368300"/>
          </a:xfrm>
          <a:prstGeom prst="rect">
            <a:avLst/>
          </a:prstGeom>
          <a:noFill/>
        </p:spPr>
        <p:txBody>
          <a:bodyPr wrap="square" rtlCol="0" anchor="t">
            <a:spAutoFit/>
          </a:bodyPr>
          <a:p>
            <a:pPr algn="ctr"/>
            <a:r>
              <a:rPr lang="id-ID"/>
              <a:t>Pressure &amp; Temperature</a:t>
            </a:r>
            <a:endParaRPr lang="id-ID"/>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Atmospheric_Pressure_vs._Altitude"/>
          <p:cNvPicPr>
            <a:picLocks noChangeAspect="1"/>
          </p:cNvPicPr>
          <p:nvPr>
            <p:ph sz="half" idx="1"/>
          </p:nvPr>
        </p:nvPicPr>
        <p:blipFill>
          <a:blip r:embed="rId1"/>
          <a:stretch>
            <a:fillRect/>
          </a:stretch>
        </p:blipFill>
        <p:spPr>
          <a:xfrm>
            <a:off x="771525" y="1905635"/>
            <a:ext cx="5181600" cy="3886200"/>
          </a:xfrm>
          <a:prstGeom prst="rect">
            <a:avLst/>
          </a:prstGeom>
        </p:spPr>
      </p:pic>
      <p:sp>
        <p:nvSpPr>
          <p:cNvPr id="6" name="Text Box 5"/>
          <p:cNvSpPr txBox="1"/>
          <p:nvPr/>
        </p:nvSpPr>
        <p:spPr>
          <a:xfrm>
            <a:off x="6569075" y="6489700"/>
            <a:ext cx="5623560" cy="368300"/>
          </a:xfrm>
          <a:prstGeom prst="rect">
            <a:avLst/>
          </a:prstGeom>
          <a:noFill/>
        </p:spPr>
        <p:txBody>
          <a:bodyPr wrap="square" rtlCol="0" anchor="t">
            <a:spAutoFit/>
          </a:bodyPr>
          <a:p>
            <a:r>
              <a:rPr lang="en-US"/>
              <a:t>https://en.wikipedia.org/wiki/Atmospheric_pressure</a:t>
            </a:r>
            <a:endParaRPr lang="en-US"/>
          </a:p>
        </p:txBody>
      </p:sp>
      <p:sp>
        <p:nvSpPr>
          <p:cNvPr id="7" name="Text Box 6"/>
          <p:cNvSpPr txBox="1"/>
          <p:nvPr/>
        </p:nvSpPr>
        <p:spPr>
          <a:xfrm>
            <a:off x="571500" y="574040"/>
            <a:ext cx="6197600" cy="583565"/>
          </a:xfrm>
          <a:prstGeom prst="rect">
            <a:avLst/>
          </a:prstGeom>
          <a:noFill/>
        </p:spPr>
        <p:txBody>
          <a:bodyPr wrap="square" rtlCol="0" anchor="t">
            <a:spAutoFit/>
          </a:bodyPr>
          <a:p>
            <a:r>
              <a:rPr lang="en-US" sz="3200">
                <a:latin typeface="Bahnschrift" panose="020B0502040204020203" charset="0"/>
                <a:cs typeface="Bahnschrift" panose="020B0502040204020203" charset="0"/>
              </a:rPr>
              <a:t>Atmospheric pressure</a:t>
            </a:r>
            <a:endParaRPr lang="en-US" sz="3200">
              <a:latin typeface="Bahnschrift" panose="020B0502040204020203" charset="0"/>
              <a:cs typeface="Bahnschrift" panose="020B0502040204020203" charset="0"/>
            </a:endParaRPr>
          </a:p>
        </p:txBody>
      </p:sp>
      <p:sp>
        <p:nvSpPr>
          <p:cNvPr id="8" name="Text Box 7"/>
          <p:cNvSpPr txBox="1"/>
          <p:nvPr/>
        </p:nvSpPr>
        <p:spPr>
          <a:xfrm>
            <a:off x="771525" y="6005830"/>
            <a:ext cx="5797550" cy="645160"/>
          </a:xfrm>
          <a:prstGeom prst="rect">
            <a:avLst/>
          </a:prstGeom>
          <a:noFill/>
        </p:spPr>
        <p:txBody>
          <a:bodyPr wrap="square" rtlCol="0" anchor="t">
            <a:spAutoFit/>
          </a:bodyPr>
          <a:p>
            <a:r>
              <a:rPr lang="en-US" i="1"/>
              <a:t>Variation in atmospheric pressure with altitude, computed for 15 °C and 0% relative humidity.</a:t>
            </a:r>
            <a:endParaRPr lang="en-US" i="1"/>
          </a:p>
        </p:txBody>
      </p:sp>
      <p:sp>
        <p:nvSpPr>
          <p:cNvPr id="9" name="Text Box 8"/>
          <p:cNvSpPr txBox="1"/>
          <p:nvPr/>
        </p:nvSpPr>
        <p:spPr>
          <a:xfrm>
            <a:off x="7092315" y="716915"/>
            <a:ext cx="4577715" cy="1753235"/>
          </a:xfrm>
          <a:prstGeom prst="rect">
            <a:avLst/>
          </a:prstGeom>
          <a:noFill/>
        </p:spPr>
        <p:txBody>
          <a:bodyPr wrap="square" rtlCol="0" anchor="t">
            <a:spAutoFit/>
          </a:bodyPr>
          <a:p>
            <a:r>
              <a:rPr lang="en-US" i="1"/>
              <a:t>This plastic bottle was sealed at approximately 14,000 feet (4,300 m) altitude, and was crushed by the increase in atmospheric pressure, recorded at 9,000 feet (2,700 m) and 1,000 feet (300 m), as it was brought down towards sea level.</a:t>
            </a:r>
            <a:endParaRPr lang="en-US" i="1"/>
          </a:p>
        </p:txBody>
      </p:sp>
      <p:pic>
        <p:nvPicPr>
          <p:cNvPr id="10" name="Content Placeholder 9" descr="Plastic_bottle_at_14000_feet,_9000_feet_and_1000_feet,_sealed_at_14000_feet"/>
          <p:cNvPicPr>
            <a:picLocks noChangeAspect="1"/>
          </p:cNvPicPr>
          <p:nvPr>
            <p:ph sz="half" idx="2"/>
          </p:nvPr>
        </p:nvPicPr>
        <p:blipFill>
          <a:blip r:embed="rId2"/>
          <a:stretch>
            <a:fillRect/>
          </a:stretch>
        </p:blipFill>
        <p:spPr>
          <a:xfrm>
            <a:off x="7219315" y="2663825"/>
            <a:ext cx="4549140" cy="23317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Rectangles 10"/>
          <p:cNvSpPr/>
          <p:nvPr/>
        </p:nvSpPr>
        <p:spPr>
          <a:xfrm>
            <a:off x="478155" y="1654810"/>
            <a:ext cx="2512695" cy="49974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altLang="en-US"/>
          </a:p>
        </p:txBody>
      </p:sp>
      <p:pic>
        <p:nvPicPr>
          <p:cNvPr id="6" name="Content Placeholder 5" descr="bmp"/>
          <p:cNvPicPr>
            <a:picLocks noChangeAspect="1"/>
          </p:cNvPicPr>
          <p:nvPr>
            <p:ph idx="1"/>
          </p:nvPr>
        </p:nvPicPr>
        <p:blipFill>
          <a:blip r:embed="rId1">
            <a:clrChange>
              <a:clrFrom>
                <a:srgbClr val="FFFFFF">
                  <a:alpha val="100000"/>
                </a:srgbClr>
              </a:clrFrom>
              <a:clrTo>
                <a:srgbClr val="FFFFFF">
                  <a:alpha val="100000"/>
                  <a:alpha val="0"/>
                </a:srgbClr>
              </a:clrTo>
            </a:clrChange>
          </a:blip>
          <a:srcRect l="13489" t="19897" r="5815" b="17207"/>
          <a:stretch>
            <a:fillRect/>
          </a:stretch>
        </p:blipFill>
        <p:spPr>
          <a:xfrm>
            <a:off x="1153160" y="5338445"/>
            <a:ext cx="1295400" cy="1009650"/>
          </a:xfrm>
          <a:prstGeom prst="rect">
            <a:avLst/>
          </a:prstGeom>
        </p:spPr>
      </p:pic>
      <p:pic>
        <p:nvPicPr>
          <p:cNvPr id="8" name="Content Placeholder 5" descr="C:\Users\Admin\Downloads\meadow-removebg-preview.pngmeadow-removebg-preview"/>
          <p:cNvPicPr>
            <a:picLocks noChangeAspect="1"/>
          </p:cNvPicPr>
          <p:nvPr/>
        </p:nvPicPr>
        <p:blipFill>
          <a:blip r:embed="rId2"/>
          <a:srcRect l="22284" t="35375" r="22588" b="37257"/>
          <a:stretch>
            <a:fillRect/>
          </a:stretch>
        </p:blipFill>
        <p:spPr>
          <a:xfrm rot="5400000">
            <a:off x="-11205" y="2853355"/>
            <a:ext cx="3480510" cy="1152000"/>
          </a:xfrm>
          <a:prstGeom prst="rect">
            <a:avLst/>
          </a:prstGeom>
        </p:spPr>
      </p:pic>
      <p:sp>
        <p:nvSpPr>
          <p:cNvPr id="5" name="Text Box 4"/>
          <p:cNvSpPr txBox="1"/>
          <p:nvPr/>
        </p:nvSpPr>
        <p:spPr>
          <a:xfrm>
            <a:off x="478155" y="732790"/>
            <a:ext cx="9294495" cy="922020"/>
          </a:xfrm>
          <a:prstGeom prst="rect">
            <a:avLst/>
          </a:prstGeom>
          <a:noFill/>
        </p:spPr>
        <p:txBody>
          <a:bodyPr wrap="square" rtlCol="0">
            <a:spAutoFit/>
          </a:bodyPr>
          <a:p>
            <a:r>
              <a:rPr lang="id-ID" altLang="en-US" sz="5400">
                <a:solidFill>
                  <a:schemeClr val="bg2">
                    <a:lumMod val="25000"/>
                  </a:schemeClr>
                </a:solidFill>
                <a:latin typeface="Bahnschrift" panose="020B0502040204020203" charset="0"/>
                <a:cs typeface="Bahnschrift" panose="020B0502040204020203" charset="0"/>
              </a:rPr>
              <a:t>HTTP POST Sensor Data</a:t>
            </a:r>
            <a:endParaRPr lang="id-ID" altLang="en-US" sz="5400">
              <a:solidFill>
                <a:schemeClr val="bg2">
                  <a:lumMod val="25000"/>
                </a:schemeClr>
              </a:solidFill>
              <a:latin typeface="Bahnschrift" panose="020B0502040204020203" charset="0"/>
              <a:cs typeface="Bahnschrift" panose="020B0502040204020203" charset="0"/>
            </a:endParaRPr>
          </a:p>
        </p:txBody>
      </p:sp>
      <p:sp>
        <p:nvSpPr>
          <p:cNvPr id="7" name="Rectangles 6"/>
          <p:cNvSpPr/>
          <p:nvPr/>
        </p:nvSpPr>
        <p:spPr>
          <a:xfrm>
            <a:off x="6324600" y="3362325"/>
            <a:ext cx="5162550" cy="590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id-ID" altLang="en-US"/>
              <a:t>/api/v1/bmp180/post</a:t>
            </a:r>
            <a:endParaRPr lang="id-ID" altLang="en-US"/>
          </a:p>
        </p:txBody>
      </p:sp>
      <p:sp>
        <p:nvSpPr>
          <p:cNvPr id="9" name="Rectangles 8"/>
          <p:cNvSpPr/>
          <p:nvPr/>
        </p:nvSpPr>
        <p:spPr>
          <a:xfrm>
            <a:off x="6324600" y="2089785"/>
            <a:ext cx="5162550" cy="1132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id-ID" altLang="en-US"/>
              <a:t>Dashboard</a:t>
            </a:r>
            <a:endParaRPr lang="id-ID" altLang="en-US"/>
          </a:p>
        </p:txBody>
      </p:sp>
      <p:cxnSp>
        <p:nvCxnSpPr>
          <p:cNvPr id="10" name="Straight Arrow Connector 9"/>
          <p:cNvCxnSpPr>
            <a:endCxn id="7" idx="1"/>
          </p:cNvCxnSpPr>
          <p:nvPr/>
        </p:nvCxnSpPr>
        <p:spPr>
          <a:xfrm>
            <a:off x="2990850" y="3648075"/>
            <a:ext cx="3333750" cy="9525"/>
          </a:xfrm>
          <a:prstGeom prst="straightConnector1">
            <a:avLst/>
          </a:prstGeom>
          <a:ln w="57150">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s 11"/>
          <p:cNvSpPr/>
          <p:nvPr/>
        </p:nvSpPr>
        <p:spPr>
          <a:xfrm>
            <a:off x="6324600" y="4092575"/>
            <a:ext cx="5162550" cy="11328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id-ID" altLang="en-US"/>
              <a:t>Database</a:t>
            </a:r>
            <a:endParaRPr lang="id-ID" altLang="en-US"/>
          </a:p>
        </p:txBody>
      </p:sp>
      <p:sp>
        <p:nvSpPr>
          <p:cNvPr id="13" name="Text Box 12"/>
          <p:cNvSpPr txBox="1"/>
          <p:nvPr/>
        </p:nvSpPr>
        <p:spPr>
          <a:xfrm>
            <a:off x="6343650" y="1743075"/>
            <a:ext cx="960120" cy="368300"/>
          </a:xfrm>
          <a:prstGeom prst="rect">
            <a:avLst/>
          </a:prstGeom>
          <a:noFill/>
        </p:spPr>
        <p:txBody>
          <a:bodyPr wrap="none" rtlCol="0">
            <a:spAutoFit/>
          </a:bodyPr>
          <a:p>
            <a:r>
              <a:rPr lang="id-ID" altLang="en-US"/>
              <a:t>Webapp</a:t>
            </a:r>
            <a:endParaRPr lang="id-ID"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5" descr="C:\Users\Admin\Downloads\meadow-removebg-preview.pngmeadow-removebg-preview"/>
          <p:cNvPicPr>
            <a:picLocks noChangeAspect="1"/>
          </p:cNvPicPr>
          <p:nvPr/>
        </p:nvPicPr>
        <p:blipFill>
          <a:blip r:embed="rId1"/>
          <a:srcRect l="22284" t="35375" r="22588" b="37257"/>
          <a:stretch>
            <a:fillRect/>
          </a:stretch>
        </p:blipFill>
        <p:spPr>
          <a:xfrm rot="5400000">
            <a:off x="-836901" y="2355499"/>
            <a:ext cx="5580000" cy="1846903"/>
          </a:xfrm>
          <a:prstGeom prst="rect">
            <a:avLst/>
          </a:prstGeom>
        </p:spPr>
      </p:pic>
      <p:sp>
        <p:nvSpPr>
          <p:cNvPr id="5" name="Text Box 4"/>
          <p:cNvSpPr txBox="1"/>
          <p:nvPr/>
        </p:nvSpPr>
        <p:spPr>
          <a:xfrm>
            <a:off x="3435350" y="3594735"/>
            <a:ext cx="7988300" cy="1814830"/>
          </a:xfrm>
          <a:prstGeom prst="rect">
            <a:avLst/>
          </a:prstGeom>
          <a:noFill/>
        </p:spPr>
        <p:txBody>
          <a:bodyPr wrap="square" rtlCol="0" anchor="t">
            <a:spAutoFit/>
          </a:bodyPr>
          <a:p>
            <a:r>
              <a:rPr lang="en-US" sz="2800">
                <a:latin typeface="Bahnschrift" panose="020B0502040204020203" charset="0"/>
                <a:cs typeface="Bahnschrift" panose="020B0502040204020203" charset="0"/>
              </a:rPr>
              <a:t>STM32F7 MCU with ESP-32 co-processor. </a:t>
            </a:r>
            <a:endParaRPr lang="en-US" sz="2800">
              <a:latin typeface="Bahnschrift" panose="020B0502040204020203" charset="0"/>
              <a:cs typeface="Bahnschrift" panose="020B0502040204020203" charset="0"/>
            </a:endParaRPr>
          </a:p>
          <a:p>
            <a:r>
              <a:rPr lang="en-US" sz="2800">
                <a:latin typeface="Bahnschrift" panose="020B0502040204020203" charset="0"/>
                <a:cs typeface="Bahnschrift" panose="020B0502040204020203" charset="0"/>
              </a:rPr>
              <a:t>WiFi, BLE, 32MB RAM, 32MB Flash. </a:t>
            </a:r>
            <a:endParaRPr lang="en-US" sz="2800">
              <a:latin typeface="Bahnschrift" panose="020B0502040204020203" charset="0"/>
              <a:cs typeface="Bahnschrift" panose="020B0502040204020203" charset="0"/>
            </a:endParaRPr>
          </a:p>
          <a:p>
            <a:r>
              <a:rPr lang="en-US" sz="2800">
                <a:latin typeface="Bahnschrift" panose="020B0502040204020203" charset="0"/>
                <a:cs typeface="Bahnschrift" panose="020B0502040204020203" charset="0"/>
              </a:rPr>
              <a:t>25 GPIO ports, PWM, I2C, SPI, CAN, UART and integrated LiPo battery charger.</a:t>
            </a:r>
            <a:endParaRPr lang="en-US" sz="2800">
              <a:latin typeface="Bahnschrift" panose="020B0502040204020203" charset="0"/>
              <a:cs typeface="Bahnschrift" panose="020B0502040204020203" charset="0"/>
            </a:endParaRPr>
          </a:p>
        </p:txBody>
      </p:sp>
      <p:sp>
        <p:nvSpPr>
          <p:cNvPr id="6" name="Text Box 5"/>
          <p:cNvSpPr txBox="1"/>
          <p:nvPr/>
        </p:nvSpPr>
        <p:spPr>
          <a:xfrm>
            <a:off x="3435350" y="826135"/>
            <a:ext cx="7988300" cy="1014730"/>
          </a:xfrm>
          <a:prstGeom prst="rect">
            <a:avLst/>
          </a:prstGeom>
          <a:noFill/>
        </p:spPr>
        <p:txBody>
          <a:bodyPr wrap="square" rtlCol="0" anchor="t">
            <a:spAutoFit/>
          </a:bodyPr>
          <a:p>
            <a:r>
              <a:rPr lang="id-ID" altLang="en-US" sz="6000">
                <a:latin typeface="Bahnschrift" panose="020B0502040204020203" charset="0"/>
                <a:cs typeface="Bahnschrift" panose="020B0502040204020203" charset="0"/>
              </a:rPr>
              <a:t>Meadow F7 Micro</a:t>
            </a:r>
            <a:endParaRPr lang="id-ID" altLang="en-US" sz="6000">
              <a:latin typeface="Bahnschrift" panose="020B0502040204020203" charset="0"/>
              <a:cs typeface="Bahnschrift" panose="020B0502040204020203"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5" descr="C:\Users\Admin\Downloads\meadow-removebg-preview.pngmeadow-removebg-preview"/>
          <p:cNvPicPr>
            <a:picLocks noChangeAspect="1"/>
          </p:cNvPicPr>
          <p:nvPr/>
        </p:nvPicPr>
        <p:blipFill>
          <a:blip r:embed="rId1"/>
          <a:srcRect l="22284" t="35375" r="22588" b="37257"/>
          <a:stretch>
            <a:fillRect/>
          </a:stretch>
        </p:blipFill>
        <p:spPr>
          <a:xfrm rot="5400000">
            <a:off x="-836901" y="2355499"/>
            <a:ext cx="5580000" cy="1846903"/>
          </a:xfrm>
          <a:prstGeom prst="rect">
            <a:avLst/>
          </a:prstGeom>
        </p:spPr>
      </p:pic>
      <p:sp>
        <p:nvSpPr>
          <p:cNvPr id="5" name="Text Box 4"/>
          <p:cNvSpPr txBox="1"/>
          <p:nvPr/>
        </p:nvSpPr>
        <p:spPr>
          <a:xfrm>
            <a:off x="3435350" y="2813685"/>
            <a:ext cx="7988300" cy="3107690"/>
          </a:xfrm>
          <a:prstGeom prst="rect">
            <a:avLst/>
          </a:prstGeom>
          <a:noFill/>
        </p:spPr>
        <p:txBody>
          <a:bodyPr wrap="square" rtlCol="0" anchor="t">
            <a:spAutoFit/>
          </a:bodyPr>
          <a:p>
            <a:r>
              <a:rPr lang="en-US" sz="2800">
                <a:latin typeface="Bahnschrift" panose="020B0502040204020203" charset="0"/>
                <a:cs typeface="Bahnschrift" panose="020B0502040204020203" charset="0"/>
              </a:rPr>
              <a:t>Micro Real-Time OS (µRTOS) and full .NET Standard compatible runtime with full-stack IoT APIs for connectivity, power, sleep, and more. </a:t>
            </a:r>
            <a:endParaRPr lang="en-US" sz="2800">
              <a:latin typeface="Bahnschrift" panose="020B0502040204020203" charset="0"/>
              <a:cs typeface="Bahnschrift" panose="020B0502040204020203" charset="0"/>
            </a:endParaRPr>
          </a:p>
          <a:p>
            <a:endParaRPr lang="en-US" sz="2800">
              <a:latin typeface="Bahnschrift" panose="020B0502040204020203" charset="0"/>
              <a:cs typeface="Bahnschrift" panose="020B0502040204020203" charset="0"/>
            </a:endParaRPr>
          </a:p>
          <a:p>
            <a:r>
              <a:rPr lang="en-US" sz="2800">
                <a:latin typeface="Bahnschrift" panose="020B0502040204020203" charset="0"/>
                <a:cs typeface="Bahnschrift" panose="020B0502040204020203" charset="0"/>
              </a:rPr>
              <a:t>Easily integrate motors, sensors, graphic displays, cameras, and perform industrial control with integrated PID.</a:t>
            </a:r>
            <a:endParaRPr lang="en-US" sz="2800">
              <a:latin typeface="Bahnschrift" panose="020B0502040204020203" charset="0"/>
              <a:cs typeface="Bahnschrift" panose="020B0502040204020203" charset="0"/>
            </a:endParaRPr>
          </a:p>
        </p:txBody>
      </p:sp>
      <p:sp>
        <p:nvSpPr>
          <p:cNvPr id="6" name="Text Box 5"/>
          <p:cNvSpPr txBox="1"/>
          <p:nvPr/>
        </p:nvSpPr>
        <p:spPr>
          <a:xfrm>
            <a:off x="3435350" y="826135"/>
            <a:ext cx="7988300" cy="1014730"/>
          </a:xfrm>
          <a:prstGeom prst="rect">
            <a:avLst/>
          </a:prstGeom>
          <a:noFill/>
        </p:spPr>
        <p:txBody>
          <a:bodyPr wrap="square" rtlCol="0" anchor="t">
            <a:spAutoFit/>
          </a:bodyPr>
          <a:p>
            <a:r>
              <a:rPr lang="id-ID" altLang="en-US" sz="6000">
                <a:latin typeface="Bahnschrift" panose="020B0502040204020203" charset="0"/>
                <a:cs typeface="Bahnschrift" panose="020B0502040204020203" charset="0"/>
              </a:rPr>
              <a:t>Meadow Platform</a:t>
            </a:r>
            <a:endParaRPr lang="id-ID" altLang="en-US" sz="6000">
              <a:latin typeface="Bahnschrift" panose="020B0502040204020203" charset="0"/>
              <a:cs typeface="Bahnschrift" panose="020B0502040204020203"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Meadow_F7_Micro_Pinout"/>
          <p:cNvPicPr>
            <a:picLocks noChangeAspect="1"/>
          </p:cNvPicPr>
          <p:nvPr>
            <p:ph idx="1"/>
          </p:nvPr>
        </p:nvPicPr>
        <p:blipFill>
          <a:blip r:embed="rId1">
            <a:extLst>
              <a:ext uri="{96DAC541-7B7A-43D3-8B79-37D633B846F1}">
                <asvg:svgBlip xmlns:asvg="http://schemas.microsoft.com/office/drawing/2016/SVG/main" r:embed="rId2"/>
              </a:ext>
            </a:extLst>
          </a:blip>
          <a:stretch>
            <a:fillRect/>
          </a:stretch>
        </p:blipFill>
        <p:spPr>
          <a:xfrm>
            <a:off x="2091690" y="410210"/>
            <a:ext cx="7568565" cy="6038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59105" y="732790"/>
            <a:ext cx="5694680" cy="1568450"/>
          </a:xfrm>
          <a:prstGeom prst="rect">
            <a:avLst/>
          </a:prstGeom>
          <a:noFill/>
        </p:spPr>
        <p:txBody>
          <a:bodyPr wrap="square" rtlCol="0">
            <a:spAutoFit/>
          </a:bodyPr>
          <a:p>
            <a:r>
              <a:rPr lang="id-ID" altLang="en-US" sz="9600">
                <a:solidFill>
                  <a:schemeClr val="bg2">
                    <a:lumMod val="25000"/>
                  </a:schemeClr>
                </a:solidFill>
                <a:latin typeface="Bahnschrift" panose="020B0502040204020203" charset="0"/>
                <a:cs typeface="Bahnschrift" panose="020B0502040204020203" charset="0"/>
              </a:rPr>
              <a:t>IoT ?</a:t>
            </a:r>
            <a:endParaRPr lang="id-ID" altLang="en-US" sz="9600">
              <a:solidFill>
                <a:schemeClr val="bg2">
                  <a:lumMod val="25000"/>
                </a:schemeClr>
              </a:solidFill>
              <a:latin typeface="Bahnschrift" panose="020B0502040204020203" charset="0"/>
              <a:cs typeface="Bahnschrift" panose="020B0502040204020203" charset="0"/>
            </a:endParaRPr>
          </a:p>
        </p:txBody>
      </p:sp>
      <p:pic>
        <p:nvPicPr>
          <p:cNvPr id="10" name="Content Placeholder 9" descr="0_0VaAIrTspxdvcrUj"/>
          <p:cNvPicPr>
            <a:picLocks noChangeAspect="1"/>
          </p:cNvPicPr>
          <p:nvPr>
            <p:ph idx="1"/>
          </p:nvPr>
        </p:nvPicPr>
        <p:blipFill>
          <a:blip r:embed="rId1"/>
          <a:srcRect b="29899"/>
          <a:stretch>
            <a:fillRect/>
          </a:stretch>
        </p:blipFill>
        <p:spPr>
          <a:xfrm>
            <a:off x="3996055" y="3856355"/>
            <a:ext cx="7860665" cy="23990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mart home system"/>
          <p:cNvPicPr>
            <a:picLocks noChangeAspect="1"/>
          </p:cNvPicPr>
          <p:nvPr>
            <p:ph idx="1"/>
          </p:nvPr>
        </p:nvPicPr>
        <p:blipFill>
          <a:blip r:embed="rId1"/>
          <a:srcRect b="14764"/>
          <a:stretch>
            <a:fillRect/>
          </a:stretch>
        </p:blipFill>
        <p:spPr>
          <a:xfrm>
            <a:off x="0" y="-70485"/>
            <a:ext cx="12192000" cy="6928485"/>
          </a:xfrm>
          <a:prstGeom prst="rect">
            <a:avLst/>
          </a:prstGeom>
        </p:spPr>
      </p:pic>
      <p:sp>
        <p:nvSpPr>
          <p:cNvPr id="8" name="Text Box 7"/>
          <p:cNvSpPr txBox="1"/>
          <p:nvPr/>
        </p:nvSpPr>
        <p:spPr>
          <a:xfrm>
            <a:off x="154305" y="256540"/>
            <a:ext cx="5694680" cy="922020"/>
          </a:xfrm>
          <a:prstGeom prst="rect">
            <a:avLst/>
          </a:prstGeom>
          <a:noFill/>
        </p:spPr>
        <p:txBody>
          <a:bodyPr wrap="square" rtlCol="0">
            <a:spAutoFit/>
          </a:bodyPr>
          <a:p>
            <a:r>
              <a:rPr lang="id-ID" altLang="en-US" sz="5400">
                <a:solidFill>
                  <a:schemeClr val="tx1">
                    <a:lumMod val="75000"/>
                    <a:lumOff val="25000"/>
                  </a:schemeClr>
                </a:solidFill>
                <a:latin typeface="Bahnschrift" panose="020B0502040204020203" charset="0"/>
                <a:cs typeface="Bahnschrift" panose="020B0502040204020203" charset="0"/>
              </a:rPr>
              <a:t>Smart Home ?</a:t>
            </a:r>
            <a:endParaRPr lang="id-ID" altLang="en-US" sz="5400">
              <a:solidFill>
                <a:schemeClr val="tx1">
                  <a:lumMod val="75000"/>
                  <a:lumOff val="25000"/>
                </a:schemeClr>
              </a:solidFill>
              <a:latin typeface="Bahnschrift" panose="020B0502040204020203" charset="0"/>
              <a:cs typeface="Bahnschrift" panose="020B0502040204020203"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mart-farming"/>
          <p:cNvPicPr>
            <a:picLocks noChangeAspect="1"/>
          </p:cNvPicPr>
          <p:nvPr>
            <p:ph idx="1"/>
          </p:nvPr>
        </p:nvPicPr>
        <p:blipFill>
          <a:blip r:embed="rId1"/>
          <a:srcRect b="15477"/>
          <a:stretch>
            <a:fillRect/>
          </a:stretch>
        </p:blipFill>
        <p:spPr>
          <a:xfrm>
            <a:off x="0" y="0"/>
            <a:ext cx="12192000" cy="6866255"/>
          </a:xfrm>
          <a:prstGeom prst="rect">
            <a:avLst/>
          </a:prstGeom>
        </p:spPr>
      </p:pic>
      <p:sp>
        <p:nvSpPr>
          <p:cNvPr id="8" name="Text Box 7"/>
          <p:cNvSpPr txBox="1"/>
          <p:nvPr/>
        </p:nvSpPr>
        <p:spPr>
          <a:xfrm>
            <a:off x="306705" y="237490"/>
            <a:ext cx="5694680" cy="922020"/>
          </a:xfrm>
          <a:prstGeom prst="rect">
            <a:avLst/>
          </a:prstGeom>
          <a:noFill/>
        </p:spPr>
        <p:txBody>
          <a:bodyPr wrap="square" rtlCol="0">
            <a:spAutoFit/>
          </a:bodyPr>
          <a:p>
            <a:r>
              <a:rPr lang="id-ID" altLang="en-US" sz="5400">
                <a:solidFill>
                  <a:schemeClr val="bg1"/>
                </a:solidFill>
                <a:effectLst>
                  <a:glow rad="127000">
                    <a:schemeClr val="tx1"/>
                  </a:glow>
                </a:effectLst>
                <a:latin typeface="Bahnschrift" panose="020B0502040204020203" charset="0"/>
                <a:cs typeface="Bahnschrift" panose="020B0502040204020203" charset="0"/>
              </a:rPr>
              <a:t>Smart Farming ?</a:t>
            </a:r>
            <a:endParaRPr lang="id-ID" altLang="en-US" sz="5400">
              <a:solidFill>
                <a:schemeClr val="bg1"/>
              </a:solidFill>
              <a:effectLst>
                <a:glow rad="127000">
                  <a:schemeClr val="tx1"/>
                </a:glow>
              </a:effectLst>
              <a:latin typeface="Bahnschrift" panose="020B0502040204020203" charset="0"/>
              <a:cs typeface="Bahnschrift" panose="020B0502040204020203"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Users\Admin\OneDrive\Desktop\monitoring.pngmonitoring"/>
          <p:cNvPicPr>
            <a:picLocks noChangeAspect="1"/>
          </p:cNvPicPr>
          <p:nvPr>
            <p:ph idx="1"/>
          </p:nvPr>
        </p:nvPicPr>
        <p:blipFill>
          <a:blip r:embed="rId1"/>
          <a:srcRect b="10589"/>
          <a:stretch>
            <a:fillRect/>
          </a:stretch>
        </p:blipFill>
        <p:spPr>
          <a:xfrm>
            <a:off x="635" y="0"/>
            <a:ext cx="12198985" cy="6916420"/>
          </a:xfrm>
          <a:prstGeom prst="rect">
            <a:avLst/>
          </a:prstGeom>
        </p:spPr>
      </p:pic>
      <p:sp>
        <p:nvSpPr>
          <p:cNvPr id="8" name="Text Box 7"/>
          <p:cNvSpPr txBox="1"/>
          <p:nvPr/>
        </p:nvSpPr>
        <p:spPr>
          <a:xfrm>
            <a:off x="154305" y="199390"/>
            <a:ext cx="5694680" cy="922020"/>
          </a:xfrm>
          <a:prstGeom prst="rect">
            <a:avLst/>
          </a:prstGeom>
          <a:noFill/>
          <a:effectLst>
            <a:glow rad="127000">
              <a:schemeClr val="tx1"/>
            </a:glow>
          </a:effectLst>
        </p:spPr>
        <p:txBody>
          <a:bodyPr wrap="square" rtlCol="0">
            <a:spAutoFit/>
          </a:bodyPr>
          <a:p>
            <a:r>
              <a:rPr lang="id-ID" altLang="en-US" sz="5400">
                <a:ln>
                  <a:noFill/>
                </a:ln>
                <a:solidFill>
                  <a:schemeClr val="bg1"/>
                </a:solidFill>
                <a:effectLst>
                  <a:glow rad="127000">
                    <a:schemeClr val="tx1"/>
                  </a:glow>
                </a:effectLst>
                <a:latin typeface="Bahnschrift" panose="020B0502040204020203" charset="0"/>
                <a:cs typeface="Bahnschrift" panose="020B0502040204020203" charset="0"/>
              </a:rPr>
              <a:t>Smart Livestock ?</a:t>
            </a:r>
            <a:endParaRPr lang="id-ID" altLang="en-US" sz="5400">
              <a:ln>
                <a:noFill/>
              </a:ln>
              <a:solidFill>
                <a:schemeClr val="bg1"/>
              </a:solidFill>
              <a:effectLst>
                <a:glow rad="127000">
                  <a:schemeClr val="tx1"/>
                </a:glow>
              </a:effectLst>
              <a:latin typeface="Bahnschrift" panose="020B0502040204020203" charset="0"/>
              <a:cs typeface="Bahnschrift"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Users\Admin\OneDrive\Desktop\smart-factory-article-1-877x432.jpgsmart-factory-article-1-877x432"/>
          <p:cNvPicPr>
            <a:picLocks noChangeAspect="1"/>
          </p:cNvPicPr>
          <p:nvPr>
            <p:ph idx="1"/>
          </p:nvPr>
        </p:nvPicPr>
        <p:blipFill>
          <a:blip r:embed="rId1"/>
          <a:srcRect l="12314"/>
          <a:stretch>
            <a:fillRect/>
          </a:stretch>
        </p:blipFill>
        <p:spPr>
          <a:xfrm>
            <a:off x="-16510" y="-635"/>
            <a:ext cx="12208510" cy="6858635"/>
          </a:xfrm>
          <a:prstGeom prst="rect">
            <a:avLst/>
          </a:prstGeom>
        </p:spPr>
      </p:pic>
      <p:sp>
        <p:nvSpPr>
          <p:cNvPr id="8" name="Text Box 7"/>
          <p:cNvSpPr txBox="1"/>
          <p:nvPr/>
        </p:nvSpPr>
        <p:spPr>
          <a:xfrm>
            <a:off x="154305" y="199390"/>
            <a:ext cx="7827645" cy="1753235"/>
          </a:xfrm>
          <a:prstGeom prst="rect">
            <a:avLst/>
          </a:prstGeom>
          <a:noFill/>
          <a:effectLst>
            <a:glow rad="127000">
              <a:schemeClr val="tx1"/>
            </a:glow>
          </a:effectLst>
        </p:spPr>
        <p:txBody>
          <a:bodyPr wrap="square" rtlCol="0">
            <a:spAutoFit/>
          </a:bodyPr>
          <a:p>
            <a:r>
              <a:rPr lang="id-ID" altLang="en-US" sz="5400">
                <a:ln>
                  <a:noFill/>
                </a:ln>
                <a:solidFill>
                  <a:schemeClr val="bg1"/>
                </a:solidFill>
                <a:effectLst>
                  <a:glow rad="127000">
                    <a:schemeClr val="tx1"/>
                  </a:glow>
                </a:effectLst>
                <a:latin typeface="Bahnschrift" panose="020B0502040204020203" charset="0"/>
                <a:cs typeface="Bahnschrift" panose="020B0502040204020203" charset="0"/>
              </a:rPr>
              <a:t>Industrial Monitoring &amp; Control ?</a:t>
            </a:r>
            <a:endParaRPr lang="id-ID" altLang="en-US" sz="5400">
              <a:ln>
                <a:noFill/>
              </a:ln>
              <a:solidFill>
                <a:schemeClr val="bg1"/>
              </a:solidFill>
              <a:effectLst>
                <a:glow rad="127000">
                  <a:schemeClr val="tx1"/>
                </a:glow>
              </a:effectLst>
              <a:latin typeface="Bahnschrift" panose="020B0502040204020203" charset="0"/>
              <a:cs typeface="Bahnschrift" panose="020B05020402040202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59105" y="732790"/>
            <a:ext cx="5694680" cy="1753235"/>
          </a:xfrm>
          <a:prstGeom prst="rect">
            <a:avLst/>
          </a:prstGeom>
          <a:noFill/>
        </p:spPr>
        <p:txBody>
          <a:bodyPr wrap="square" rtlCol="0">
            <a:spAutoFit/>
          </a:bodyPr>
          <a:p>
            <a:r>
              <a:rPr lang="id-ID" altLang="en-US" sz="5400">
                <a:solidFill>
                  <a:schemeClr val="bg2">
                    <a:lumMod val="25000"/>
                  </a:schemeClr>
                </a:solidFill>
                <a:latin typeface="Bahnschrift" panose="020B0502040204020203" charset="0"/>
                <a:cs typeface="Bahnschrift" panose="020B0502040204020203" charset="0"/>
              </a:rPr>
              <a:t>Perangkat IoT yang kita tau ?</a:t>
            </a:r>
            <a:endParaRPr lang="id-ID" altLang="en-US" sz="5400">
              <a:solidFill>
                <a:schemeClr val="bg2">
                  <a:lumMod val="25000"/>
                </a:schemeClr>
              </a:solidFill>
              <a:latin typeface="Bahnschrift" panose="020B0502040204020203" charset="0"/>
              <a:cs typeface="Bahnschrift" panose="020B0502040204020203"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Bardi-Smart-Home"/>
          <p:cNvPicPr>
            <a:picLocks noChangeAspect="1"/>
          </p:cNvPicPr>
          <p:nvPr>
            <p:ph idx="1"/>
          </p:nvPr>
        </p:nvPicPr>
        <p:blipFill>
          <a:blip r:embed="rId1"/>
          <a:srcRect t="13321" b="11836"/>
          <a:stretch>
            <a:fillRect/>
          </a:stretch>
        </p:blipFill>
        <p:spPr>
          <a:xfrm>
            <a:off x="0" y="-16510"/>
            <a:ext cx="12220575" cy="6859905"/>
          </a:xfrm>
          <a:prstGeom prst="rect">
            <a:avLst/>
          </a:prstGeom>
        </p:spPr>
      </p:pic>
      <p:sp>
        <p:nvSpPr>
          <p:cNvPr id="8" name="Text Box 7"/>
          <p:cNvSpPr txBox="1"/>
          <p:nvPr/>
        </p:nvSpPr>
        <p:spPr>
          <a:xfrm>
            <a:off x="2144395" y="2428240"/>
            <a:ext cx="7541895" cy="2646045"/>
          </a:xfrm>
          <a:prstGeom prst="rect">
            <a:avLst/>
          </a:prstGeom>
          <a:noFill/>
          <a:effectLst>
            <a:glow rad="127000">
              <a:schemeClr val="tx1"/>
            </a:glow>
          </a:effectLst>
        </p:spPr>
        <p:txBody>
          <a:bodyPr wrap="square" rtlCol="0">
            <a:spAutoFit/>
          </a:bodyPr>
          <a:p>
            <a:pPr algn="ctr"/>
            <a:r>
              <a:rPr lang="id-ID" altLang="en-US" sz="16600">
                <a:ln>
                  <a:noFill/>
                </a:ln>
                <a:solidFill>
                  <a:schemeClr val="bg1"/>
                </a:solidFill>
                <a:effectLst>
                  <a:glow rad="127000">
                    <a:schemeClr val="tx1"/>
                  </a:glow>
                </a:effectLst>
                <a:latin typeface="Bahnschrift" panose="020B0502040204020203" charset="0"/>
                <a:cs typeface="Bahnschrift" panose="020B0502040204020203" charset="0"/>
              </a:rPr>
              <a:t>BADRU</a:t>
            </a:r>
            <a:endParaRPr lang="id-ID" altLang="en-US" sz="16600">
              <a:ln>
                <a:noFill/>
              </a:ln>
              <a:solidFill>
                <a:schemeClr val="bg1"/>
              </a:solidFill>
              <a:effectLst>
                <a:glow rad="127000">
                  <a:schemeClr val="tx1"/>
                </a:glow>
              </a:effectLst>
              <a:latin typeface="Bahnschrift" panose="020B0502040204020203" charset="0"/>
              <a:cs typeface="Bahnschrift" panose="020B0502040204020203"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2477</Words>
  <Application>WPS Presentation</Application>
  <PresentationFormat>Widescreen</PresentationFormat>
  <Paragraphs>239</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Arial</vt:lpstr>
      <vt:lpstr>SimSun</vt:lpstr>
      <vt:lpstr>Wingdings</vt:lpstr>
      <vt:lpstr>Calibri Light</vt:lpstr>
      <vt:lpstr>Calibri</vt:lpstr>
      <vt:lpstr>Microsoft YaHei</vt:lpstr>
      <vt:lpstr>Arial Unicode MS</vt:lpstr>
      <vt:lpstr>Bahnschrift</vt:lpstr>
      <vt:lpstr>Arial Black</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Admin</cp:lastModifiedBy>
  <cp:revision>8</cp:revision>
  <dcterms:created xsi:type="dcterms:W3CDTF">2021-12-03T17:10:44Z</dcterms:created>
  <dcterms:modified xsi:type="dcterms:W3CDTF">2021-12-03T18:26:55Z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F1B3D00C8774421793A2D7493EC23C85</vt:lpwstr>
  </property>
  <property fmtid="{D5CDD505-2E9C-101B-9397-08002B2CF9AE}" pid="3" name="KSOProductBuildVer">
    <vt:lpwstr>1033-11.2.0.10382</vt:lpwstr>
  </property>
</Properties>
</file>